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notesMasterIdLst>
    <p:notesMasterId r:id="rId30"/>
  </p:notesMasterIdLst>
  <p:sldIdLst>
    <p:sldId id="264" r:id="rId3"/>
    <p:sldId id="320" r:id="rId4"/>
    <p:sldId id="277" r:id="rId5"/>
    <p:sldId id="278" r:id="rId6"/>
    <p:sldId id="318" r:id="rId7"/>
    <p:sldId id="321" r:id="rId8"/>
    <p:sldId id="266" r:id="rId9"/>
    <p:sldId id="267" r:id="rId10"/>
    <p:sldId id="317" r:id="rId11"/>
    <p:sldId id="319" r:id="rId12"/>
    <p:sldId id="270" r:id="rId13"/>
    <p:sldId id="269" r:id="rId14"/>
    <p:sldId id="272" r:id="rId15"/>
    <p:sldId id="271" r:id="rId16"/>
    <p:sldId id="273" r:id="rId17"/>
    <p:sldId id="279" r:id="rId18"/>
    <p:sldId id="275" r:id="rId19"/>
    <p:sldId id="281" r:id="rId20"/>
    <p:sldId id="280" r:id="rId21"/>
    <p:sldId id="282" r:id="rId22"/>
    <p:sldId id="314" r:id="rId23"/>
    <p:sldId id="265" r:id="rId24"/>
    <p:sldId id="322" r:id="rId25"/>
    <p:sldId id="323" r:id="rId26"/>
    <p:sldId id="325" r:id="rId27"/>
    <p:sldId id="268" r:id="rId28"/>
    <p:sldId id="316" r:id="rId29"/>
  </p:sldIdLst>
  <p:sldSz cx="9144000" cy="6858000" type="screen4x3"/>
  <p:notesSz cx="6858000" cy="9144000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-Christin Lindenau" initials="A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BEA"/>
    <a:srgbClr val="E8EAFF"/>
    <a:srgbClr val="000000"/>
    <a:srgbClr val="336699"/>
    <a:srgbClr val="3366FF"/>
    <a:srgbClr val="0066FF"/>
    <a:srgbClr val="ECE9E8"/>
    <a:srgbClr val="E3DFDD"/>
    <a:srgbClr val="6867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5" autoAdjust="0"/>
    <p:restoredTop sz="82817" autoAdjust="0"/>
  </p:normalViewPr>
  <p:slideViewPr>
    <p:cSldViewPr>
      <p:cViewPr varScale="1">
        <p:scale>
          <a:sx n="68" d="100"/>
          <a:sy n="68" d="100"/>
        </p:scale>
        <p:origin x="186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Education Level</a:t>
            </a:r>
            <a:endParaRPr lang="el-G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53-4E4D-8E5F-3BEAC309B84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53-4E4D-8E5F-3BEAC309B84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153-4E4D-8E5F-3BEAC309B845}"/>
              </c:ext>
            </c:extLst>
          </c:dPt>
          <c:dLbls>
            <c:dLbl>
              <c:idx val="0"/>
              <c:layout>
                <c:manualLayout>
                  <c:x val="2.6426727909011374E-2"/>
                  <c:y val="5.1789880431612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53-4E4D-8E5F-3BEAC309B845}"/>
                </c:ext>
              </c:extLst>
            </c:dLbl>
            <c:dLbl>
              <c:idx val="1"/>
              <c:layout>
                <c:manualLayout>
                  <c:x val="-6.1020669291338585E-2"/>
                  <c:y val="-2.91083406240886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53-4E4D-8E5F-3BEAC309B845}"/>
                </c:ext>
              </c:extLst>
            </c:dLbl>
            <c:dLbl>
              <c:idx val="2"/>
              <c:layout>
                <c:manualLayout>
                  <c:x val="-8.9320647419072613E-2"/>
                  <c:y val="7.961504811898512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153-4E4D-8E5F-3BEAC309B8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Φύλλο1!$A$2:$A$4</c:f>
              <c:strCache>
                <c:ptCount val="3"/>
                <c:pt idx="0">
                  <c:v>Bachelor's Degree</c:v>
                </c:pt>
                <c:pt idx="1">
                  <c:v>Postgraduate Degree</c:v>
                </c:pt>
                <c:pt idx="2">
                  <c:v>Doctorate</c:v>
                </c:pt>
              </c:strCache>
            </c:strRef>
          </c:cat>
          <c:val>
            <c:numRef>
              <c:f>Φύλλο1!$B$2:$B$4</c:f>
              <c:numCache>
                <c:formatCode>0.00%</c:formatCode>
                <c:ptCount val="3"/>
                <c:pt idx="0" formatCode="0%">
                  <c:v>0.56999999999999995</c:v>
                </c:pt>
                <c:pt idx="1">
                  <c:v>0.28899999999999998</c:v>
                </c:pt>
                <c:pt idx="2">
                  <c:v>9.2999999999999999E-2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153-4E4D-8E5F-3BEAC309B8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80" dirty="0"/>
              <a:t>Workplace</a:t>
            </a:r>
            <a:endParaRPr lang="el-GR" sz="168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7118097515801082"/>
          <c:y val="0.24318674439897603"/>
          <c:w val="0.2968623597278699"/>
          <c:h val="0.5633667139146706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F72-46BF-9269-56B3605EBDA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F72-46BF-9269-56B3605EBDA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F72-46BF-9269-56B3605EBDA2}"/>
              </c:ext>
            </c:extLst>
          </c:dPt>
          <c:dLbls>
            <c:dLbl>
              <c:idx val="0"/>
              <c:layout>
                <c:manualLayout>
                  <c:x val="4.0474893128298613E-2"/>
                  <c:y val="2.5006072836668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F72-46BF-9269-56B3605EBDA2}"/>
                </c:ext>
              </c:extLst>
            </c:dLbl>
            <c:dLbl>
              <c:idx val="1"/>
              <c:layout>
                <c:manualLayout>
                  <c:x val="-8.1622498187669049E-2"/>
                  <c:y val="-3.279398535578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F72-46BF-9269-56B3605EBDA2}"/>
                </c:ext>
              </c:extLst>
            </c:dLbl>
            <c:dLbl>
              <c:idx val="2"/>
              <c:layout>
                <c:manualLayout>
                  <c:x val="-0.10439536190970011"/>
                  <c:y val="6.0141437033359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F72-46BF-9269-56B3605EBD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8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Φύλλο1!$D$2:$D$4</c:f>
              <c:strCache>
                <c:ptCount val="3"/>
                <c:pt idx="0">
                  <c:v>Private practice</c:v>
                </c:pt>
                <c:pt idx="1">
                  <c:v>Hospitals</c:v>
                </c:pt>
                <c:pt idx="2">
                  <c:v>Other</c:v>
                </c:pt>
              </c:strCache>
            </c:strRef>
          </c:cat>
          <c:val>
            <c:numRef>
              <c:f>Φύλλο1!$E$2:$E$4</c:f>
              <c:numCache>
                <c:formatCode>0%</c:formatCode>
                <c:ptCount val="3"/>
                <c:pt idx="0">
                  <c:v>0.46</c:v>
                </c:pt>
                <c:pt idx="1">
                  <c:v>0.45</c:v>
                </c:pt>
                <c:pt idx="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F72-46BF-9269-56B3605EBD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160947999860037"/>
          <c:y val="0.66967805957519499"/>
          <c:w val="0.39839052000139957"/>
          <c:h val="0.215905693517947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8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646B6-29F2-E848-A424-279CB609531E}" type="datetimeFigureOut">
              <a:rPr lang="de-DE" smtClean="0"/>
              <a:pPr/>
              <a:t>12.05.2021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92953-072E-6540-9BF9-465C0658E66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752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92953-072E-6540-9BF9-465C0658E667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12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92953-072E-6540-9BF9-465C0658E667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395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1FF28-968B-4DF0-9DE9-E773C6DED97D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216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1FF28-968B-4DF0-9DE9-E773C6DED97D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216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1FF28-968B-4DF0-9DE9-E773C6DED97D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216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11560" y="3140968"/>
            <a:ext cx="8280919" cy="1470025"/>
          </a:xfrm>
        </p:spPr>
        <p:txBody>
          <a:bodyPr>
            <a:noAutofit/>
          </a:bodyPr>
          <a:lstStyle>
            <a:lvl1pPr algn="ctr">
              <a:defRPr sz="4000" b="1" i="1" baseline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TITLE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547664" y="4797152"/>
            <a:ext cx="6400800" cy="985664"/>
          </a:xfrm>
        </p:spPr>
        <p:txBody>
          <a:bodyPr>
            <a:normAutofit/>
          </a:bodyPr>
          <a:lstStyle>
            <a:lvl1pPr marL="0" indent="0" algn="ctr">
              <a:buNone/>
              <a:defRPr sz="2800" b="1" i="1">
                <a:solidFill>
                  <a:srgbClr val="3366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err="1"/>
              <a:t>Subtitle</a:t>
            </a:r>
            <a:endParaRPr lang="nl-BE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7956376" y="6356350"/>
            <a:ext cx="1079674" cy="365125"/>
          </a:xfrm>
        </p:spPr>
        <p:txBody>
          <a:bodyPr/>
          <a:lstStyle>
            <a:lvl1pPr>
              <a:defRPr>
                <a:solidFill>
                  <a:srgbClr val="336699"/>
                </a:solidFill>
              </a:defRPr>
            </a:lvl1pPr>
          </a:lstStyle>
          <a:p>
            <a:pPr>
              <a:defRPr/>
            </a:pPr>
            <a:r>
              <a:rPr lang="nl-BE" dirty="0" err="1"/>
              <a:t>dd.mm.yyyy</a:t>
            </a:r>
            <a:endParaRPr lang="nl-BE" dirty="0"/>
          </a:p>
        </p:txBody>
      </p:sp>
      <p:pic>
        <p:nvPicPr>
          <p:cNvPr id="1026" name="Picture 2" descr="C:\Users\Koen\Documents\STUDENTS NETWORK\fb_header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2" y="0"/>
            <a:ext cx="9140807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49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15D4-B3B9-4B45-BCF4-D8EDB1B6C5B9}" type="datetimeFigureOut">
              <a:rPr lang="nl-BE" smtClean="0"/>
              <a:pPr/>
              <a:t>12/05/2021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5E16-1113-4A52-8865-C22B6EAC28F3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1197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15D4-B3B9-4B45-BCF4-D8EDB1B6C5B9}" type="datetimeFigureOut">
              <a:rPr lang="nl-BE" smtClean="0"/>
              <a:pPr/>
              <a:t>12/05/2021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5E16-1113-4A52-8865-C22B6EAC28F3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57425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15D4-B3B9-4B45-BCF4-D8EDB1B6C5B9}" type="datetimeFigureOut">
              <a:rPr lang="nl-BE" smtClean="0"/>
              <a:pPr/>
              <a:t>12/05/2021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5E16-1113-4A52-8865-C22B6EAC28F3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39323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15D4-B3B9-4B45-BCF4-D8EDB1B6C5B9}" type="datetimeFigureOut">
              <a:rPr lang="nl-BE" smtClean="0"/>
              <a:pPr/>
              <a:t>12/05/2021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5E16-1113-4A52-8865-C22B6EAC28F3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01212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15D4-B3B9-4B45-BCF4-D8EDB1B6C5B9}" type="datetimeFigureOut">
              <a:rPr lang="nl-BE" smtClean="0"/>
              <a:pPr/>
              <a:t>12/05/2021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5E16-1113-4A52-8865-C22B6EAC28F3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68892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15D4-B3B9-4B45-BCF4-D8EDB1B6C5B9}" type="datetimeFigureOut">
              <a:rPr lang="nl-BE" smtClean="0"/>
              <a:pPr/>
              <a:t>12/05/2021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5E16-1113-4A52-8865-C22B6EAC28F3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54299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15D4-B3B9-4B45-BCF4-D8EDB1B6C5B9}" type="datetimeFigureOut">
              <a:rPr lang="nl-BE" smtClean="0"/>
              <a:pPr/>
              <a:t>12/05/2021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5E16-1113-4A52-8865-C22B6EAC28F3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39966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55576" y="0"/>
            <a:ext cx="8280920" cy="1143000"/>
          </a:xfrm>
        </p:spPr>
        <p:txBody>
          <a:bodyPr>
            <a:normAutofit/>
          </a:bodyPr>
          <a:lstStyle>
            <a:lvl1pPr algn="l">
              <a:defRPr sz="3600" b="1" i="1">
                <a:solidFill>
                  <a:srgbClr val="336699"/>
                </a:solidFill>
              </a:defRPr>
            </a:lvl1pPr>
          </a:lstStyle>
          <a:p>
            <a:r>
              <a:rPr lang="nl-NL" dirty="0" err="1"/>
              <a:t>Title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196752"/>
            <a:ext cx="8064896" cy="4752528"/>
          </a:xfrm>
        </p:spPr>
        <p:txBody>
          <a:bodyPr/>
          <a:lstStyle>
            <a:lvl1pPr>
              <a:buClr>
                <a:srgbClr val="3F3F3F"/>
              </a:buClr>
              <a:buSzPct val="90000"/>
              <a:defRPr>
                <a:solidFill>
                  <a:schemeClr val="tx1"/>
                </a:solidFill>
              </a:defRPr>
            </a:lvl1pPr>
            <a:lvl2pPr marL="742950" indent="-285750">
              <a:buClr>
                <a:srgbClr val="336699"/>
              </a:buClr>
              <a:buSzPct val="90000"/>
              <a:buFont typeface="Arial" pitchFamily="34" charset="0"/>
              <a:buChar char="•"/>
              <a:defRPr>
                <a:solidFill>
                  <a:srgbClr val="336699"/>
                </a:solidFill>
              </a:defRPr>
            </a:lvl2pPr>
            <a:lvl3pPr marL="1143000" indent="-228600">
              <a:buClr>
                <a:srgbClr val="497244"/>
              </a:buClr>
              <a:buSzPct val="90000"/>
              <a:buFont typeface="Arial" pitchFamily="34" charset="0"/>
              <a:buChar char="•"/>
              <a:defRPr>
                <a:solidFill>
                  <a:schemeClr val="accent5">
                    <a:lumMod val="75000"/>
                  </a:schemeClr>
                </a:solidFill>
              </a:defRPr>
            </a:lvl3pPr>
            <a:lvl4pPr marL="1600200" indent="-228600">
              <a:buClr>
                <a:srgbClr val="3F3F3F"/>
              </a:buClr>
              <a:buSzPct val="90000"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rgbClr val="3F3F3F"/>
              </a:buClr>
              <a:buSzPct val="90000"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7010400" y="64754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485C2-5CFD-4DC3-A4C8-C32636FAF261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  <p:pic>
        <p:nvPicPr>
          <p:cNvPr id="3075" name="Picture 3" descr="C:\Users\Koen\Documents\STUDENTS NETWORK\LOGO_fina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" y="5844994"/>
            <a:ext cx="2365376" cy="98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774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Afbeeldingsresultaat voor efad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6" name="AutoShape 6" descr="Afbeeldingsresultaat voor efad logo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7" name="AutoShape 8" descr="Afbeeldingsresultaat voor efad logo"/>
          <p:cNvSpPr>
            <a:spLocks noChangeAspect="1" noChangeArrowheads="1"/>
          </p:cNvSpPr>
          <p:nvPr userDrawn="1"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8" name="AutoShape 10" descr="Afbeeldingsresultaat voor efad logo"/>
          <p:cNvSpPr>
            <a:spLocks noChangeAspect="1" noChangeArrowheads="1"/>
          </p:cNvSpPr>
          <p:nvPr userDrawn="1"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2062" name="Picture 14" descr="EFAD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682591"/>
            <a:ext cx="376785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602379" y="465137"/>
            <a:ext cx="8064896" cy="3539926"/>
          </a:xfrm>
        </p:spPr>
        <p:txBody>
          <a:bodyPr/>
          <a:lstStyle>
            <a:lvl1pPr marL="0" indent="0">
              <a:buClr>
                <a:srgbClr val="3F3F3F"/>
              </a:buClr>
              <a:buSzPct val="90000"/>
              <a:buNone/>
              <a:defRPr>
                <a:solidFill>
                  <a:schemeClr val="tx1"/>
                </a:solidFill>
              </a:defRPr>
            </a:lvl1pPr>
            <a:lvl2pPr marL="457200" indent="0">
              <a:buClr>
                <a:srgbClr val="336699"/>
              </a:buClr>
              <a:buSzPct val="90000"/>
              <a:buFont typeface="Arial" pitchFamily="34" charset="0"/>
              <a:buNone/>
              <a:defRPr i="0" u="none" baseline="0">
                <a:solidFill>
                  <a:srgbClr val="336699"/>
                </a:solidFill>
              </a:defRPr>
            </a:lvl2pPr>
            <a:lvl3pPr marL="1143000" indent="-228600">
              <a:buClr>
                <a:srgbClr val="497244"/>
              </a:buClr>
              <a:buSzPct val="90000"/>
              <a:buFont typeface="Arial" pitchFamily="34" charset="0"/>
              <a:buChar char="•"/>
              <a:defRPr>
                <a:solidFill>
                  <a:schemeClr val="accent5">
                    <a:lumMod val="75000"/>
                  </a:schemeClr>
                </a:solidFill>
              </a:defRPr>
            </a:lvl3pPr>
            <a:lvl4pPr marL="1600200" indent="-228600">
              <a:buClr>
                <a:srgbClr val="3F3F3F"/>
              </a:buClr>
              <a:buSzPct val="90000"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rgbClr val="3F3F3F"/>
              </a:buClr>
              <a:buSzPct val="90000"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 err="1"/>
              <a:t>Thank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attendance</a:t>
            </a:r>
            <a:r>
              <a:rPr lang="nl-NL" dirty="0"/>
              <a:t>!</a:t>
            </a:r>
          </a:p>
          <a:p>
            <a:pPr lvl="0"/>
            <a:endParaRPr lang="nl-NL" dirty="0"/>
          </a:p>
          <a:p>
            <a:pPr lvl="1"/>
            <a:r>
              <a:rPr lang="nl-NL" dirty="0"/>
              <a:t>Next meeting:</a:t>
            </a:r>
          </a:p>
          <a:p>
            <a:pPr lvl="1"/>
            <a:r>
              <a:rPr lang="nl-NL" dirty="0" err="1"/>
              <a:t>Recordings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found on:</a:t>
            </a:r>
          </a:p>
          <a:p>
            <a:pPr lvl="1"/>
            <a:r>
              <a:rPr lang="nl-NL" dirty="0" err="1"/>
              <a:t>Please</a:t>
            </a:r>
            <a:r>
              <a:rPr lang="nl-NL" dirty="0"/>
              <a:t> complete </a:t>
            </a:r>
            <a:r>
              <a:rPr lang="nl-NL" dirty="0" err="1"/>
              <a:t>our</a:t>
            </a:r>
            <a:r>
              <a:rPr lang="nl-NL" dirty="0"/>
              <a:t> survey:</a:t>
            </a:r>
          </a:p>
          <a:p>
            <a:pPr lvl="1"/>
            <a:r>
              <a:rPr lang="nl-NL" dirty="0"/>
              <a:t>More information: ENDietS@efad.org</a:t>
            </a:r>
          </a:p>
        </p:txBody>
      </p:sp>
      <p:pic>
        <p:nvPicPr>
          <p:cNvPr id="2063" name="Picture 15" descr="C:\Users\Koen\Documents\STUDENTS NETWORK\LOGO_fina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43" y="4395810"/>
            <a:ext cx="4065582" cy="169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06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563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E5A7-EEA2-4FDF-A887-4AFB7F4BF9F3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3C9F6-83CB-4CE6-AF75-48A268E81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775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15D4-B3B9-4B45-BCF4-D8EDB1B6C5B9}" type="datetimeFigureOut">
              <a:rPr lang="nl-BE" smtClean="0"/>
              <a:pPr/>
              <a:t>12/05/2021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5E16-1113-4A52-8865-C22B6EAC28F3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65244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15D4-B3B9-4B45-BCF4-D8EDB1B6C5B9}" type="datetimeFigureOut">
              <a:rPr lang="nl-BE" smtClean="0"/>
              <a:pPr/>
              <a:t>12/05/2021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5E16-1113-4A52-8865-C22B6EAC28F3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8539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15D4-B3B9-4B45-BCF4-D8EDB1B6C5B9}" type="datetimeFigureOut">
              <a:rPr lang="nl-BE" smtClean="0"/>
              <a:pPr/>
              <a:t>12/05/2021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5E16-1113-4A52-8865-C22B6EAC28F3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37232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15D4-B3B9-4B45-BCF4-D8EDB1B6C5B9}" type="datetimeFigureOut">
              <a:rPr lang="nl-BE" smtClean="0"/>
              <a:pPr/>
              <a:t>12/05/2021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5E16-1113-4A52-8865-C22B6EAC28F3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29729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A84B9C-3908-41CA-968F-60C02A7E0BF7}" type="datetimeFigureOut">
              <a:rPr lang="nl-BE"/>
              <a:pPr>
                <a:defRPr/>
              </a:pPr>
              <a:t>12/05/2021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467857-1E94-45E6-8DEC-7956CF3A55AF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2" r:id="rId2"/>
    <p:sldLayoutId id="2147483695" r:id="rId3"/>
    <p:sldLayoutId id="2147483691" r:id="rId4"/>
    <p:sldLayoutId id="2147483708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EEB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715D4-B3B9-4B45-BCF4-D8EDB1B6C5B9}" type="datetimeFigureOut">
              <a:rPr lang="nl-BE" smtClean="0"/>
              <a:pPr/>
              <a:t>12/05/2021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F5E16-1113-4A52-8865-C22B6EAC28F3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617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buff.ly/3ted5rK?fbclid=IwAR1Ub_OJxixU11yeWNhEd8_wOqEIgEuToHQjc7u0VHVCsJmZvdnwkY5ZrVo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6"/>
          <p:cNvSpPr>
            <a:spLocks noGrp="1"/>
          </p:cNvSpPr>
          <p:nvPr>
            <p:ph type="ctrTitle"/>
          </p:nvPr>
        </p:nvSpPr>
        <p:spPr>
          <a:xfrm>
            <a:off x="611560" y="2204864"/>
            <a:ext cx="8208912" cy="2188840"/>
          </a:xfrm>
        </p:spPr>
        <p:txBody>
          <a:bodyPr/>
          <a:lstStyle/>
          <a:p>
            <a:r>
              <a:rPr lang="en-US" sz="3600" i="0" dirty="0">
                <a:solidFill>
                  <a:srgbClr val="336699"/>
                </a:solidFill>
              </a:rPr>
              <a:t>Obesity Guidelines in Europe- Current status</a:t>
            </a:r>
            <a:endParaRPr lang="nl-BE" sz="3600" i="0" dirty="0">
              <a:solidFill>
                <a:srgbClr val="336699"/>
              </a:solidFill>
            </a:endParaRPr>
          </a:p>
        </p:txBody>
      </p:sp>
      <p:sp>
        <p:nvSpPr>
          <p:cNvPr id="10243" name="Ondertitel 7"/>
          <p:cNvSpPr>
            <a:spLocks noGrp="1"/>
          </p:cNvSpPr>
          <p:nvPr>
            <p:ph type="subTitle" idx="1"/>
          </p:nvPr>
        </p:nvSpPr>
        <p:spPr>
          <a:xfrm>
            <a:off x="1099592" y="4349423"/>
            <a:ext cx="7232848" cy="1976794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000" i="0" dirty="0"/>
              <a:t>Dr Antonis </a:t>
            </a:r>
            <a:r>
              <a:rPr lang="en-GB" sz="2000" i="0" dirty="0" err="1"/>
              <a:t>Vlassopoulos</a:t>
            </a:r>
            <a:endParaRPr lang="en-GB" sz="2000" i="0" dirty="0"/>
          </a:p>
          <a:p>
            <a:pPr eaLnBrk="1" hangingPunct="1"/>
            <a:endParaRPr lang="en-GB" sz="2000" i="0" dirty="0"/>
          </a:p>
          <a:p>
            <a:pPr eaLnBrk="1" hangingPunct="1"/>
            <a:r>
              <a:rPr lang="en-GB" sz="1600" i="0" dirty="0"/>
              <a:t>Agricultural University of Athens</a:t>
            </a:r>
          </a:p>
          <a:p>
            <a:pPr eaLnBrk="1" hangingPunct="1"/>
            <a:r>
              <a:rPr lang="en-GB" sz="1600" i="0" dirty="0"/>
              <a:t>International Hellenic University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F5C0164A-56C9-48ED-B6C1-E189D615B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2" y="0"/>
            <a:ext cx="9117148" cy="1344238"/>
          </a:xfrm>
          <a:prstGeom prst="rect">
            <a:avLst/>
          </a:prstGeom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252F1D76-71E3-459E-8BB4-EB71014560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2" t="5648" r="4195" b="83056"/>
          <a:stretch/>
        </p:blipFill>
        <p:spPr bwMode="auto">
          <a:xfrm>
            <a:off x="-23900" y="6281936"/>
            <a:ext cx="2931816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328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2DC11C5-AB8A-482E-A5D4-2D3B4E85B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-124001"/>
            <a:ext cx="8280920" cy="1143000"/>
          </a:xfrm>
        </p:spPr>
        <p:txBody>
          <a:bodyPr/>
          <a:lstStyle/>
          <a:p>
            <a:r>
              <a:rPr lang="en-US" dirty="0"/>
              <a:t>Descriptive Statistics</a:t>
            </a:r>
          </a:p>
        </p:txBody>
      </p:sp>
      <p:graphicFrame>
        <p:nvGraphicFramePr>
          <p:cNvPr id="5" name="Γράφημα 4">
            <a:extLst>
              <a:ext uri="{FF2B5EF4-FFF2-40B4-BE49-F238E27FC236}">
                <a16:creationId xmlns:a16="http://schemas.microsoft.com/office/drawing/2014/main" id="{F3197F65-3703-49F2-9257-71FA991F10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3756704"/>
              </p:ext>
            </p:extLst>
          </p:nvPr>
        </p:nvGraphicFramePr>
        <p:xfrm>
          <a:off x="45156" y="676430"/>
          <a:ext cx="5525746" cy="334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Τίτλος 1">
            <a:extLst>
              <a:ext uri="{FF2B5EF4-FFF2-40B4-BE49-F238E27FC236}">
                <a16:creationId xmlns:a16="http://schemas.microsoft.com/office/drawing/2014/main" id="{CAD4B61F-540E-425F-B38E-BB97E8975DFA}"/>
              </a:ext>
            </a:extLst>
          </p:cNvPr>
          <p:cNvSpPr txBox="1">
            <a:spLocks/>
          </p:cNvSpPr>
          <p:nvPr/>
        </p:nvSpPr>
        <p:spPr>
          <a:xfrm>
            <a:off x="5559731" y="1916832"/>
            <a:ext cx="2880320" cy="172819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4313" indent="-214313" algn="just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en-US" sz="1800" dirty="0">
                <a:solidFill>
                  <a:schemeClr val="tx1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65% took additional training specific for the treatment of obesity</a:t>
            </a:r>
          </a:p>
          <a:p>
            <a:pPr marL="214313" indent="-214313" algn="just">
              <a:lnSpc>
                <a:spcPct val="100000"/>
              </a:lnSpc>
              <a:buFont typeface="Wingdings" panose="05000000000000000000" pitchFamily="2" charset="2"/>
              <a:buChar char="à"/>
            </a:pPr>
            <a:endParaRPr lang="en-US" sz="1800" dirty="0">
              <a:solidFill>
                <a:schemeClr val="tx1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</p:txBody>
      </p:sp>
      <p:graphicFrame>
        <p:nvGraphicFramePr>
          <p:cNvPr id="7" name="Γράφημα 6">
            <a:extLst>
              <a:ext uri="{FF2B5EF4-FFF2-40B4-BE49-F238E27FC236}">
                <a16:creationId xmlns:a16="http://schemas.microsoft.com/office/drawing/2014/main" id="{6214441E-6E40-496A-AD4F-3E5922D709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5665442"/>
              </p:ext>
            </p:extLst>
          </p:nvPr>
        </p:nvGraphicFramePr>
        <p:xfrm>
          <a:off x="3411417" y="4021330"/>
          <a:ext cx="5687427" cy="2996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Εικόνα 3">
            <a:extLst>
              <a:ext uri="{FF2B5EF4-FFF2-40B4-BE49-F238E27FC236}">
                <a16:creationId xmlns:a16="http://schemas.microsoft.com/office/drawing/2014/main" id="{7FC12D76-8D0C-4A1B-A851-EC29F1D67C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77272"/>
            <a:ext cx="3779912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59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ECDA409-F297-43D4-8C8A-00F76C3DB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223852"/>
            <a:ext cx="7056784" cy="4234071"/>
          </a:xfrm>
          <a:prstGeom prst="rect">
            <a:avLst/>
          </a:prstGeom>
        </p:spPr>
      </p:pic>
      <p:sp>
        <p:nvSpPr>
          <p:cNvPr id="5" name="Τίτλος 1">
            <a:extLst>
              <a:ext uri="{FF2B5EF4-FFF2-40B4-BE49-F238E27FC236}">
                <a16:creationId xmlns:a16="http://schemas.microsoft.com/office/drawing/2014/main" id="{1F444254-9EE0-40AB-9FC3-8F81984D264F}"/>
              </a:ext>
            </a:extLst>
          </p:cNvPr>
          <p:cNvSpPr txBox="1">
            <a:spLocks/>
          </p:cNvSpPr>
          <p:nvPr/>
        </p:nvSpPr>
        <p:spPr bwMode="auto">
          <a:xfrm>
            <a:off x="0" y="-72008"/>
            <a:ext cx="9252520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What treatment outcomes are employed?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5FFB4D-0864-41F7-B9E8-BFAC7E1430D4}"/>
              </a:ext>
            </a:extLst>
          </p:cNvPr>
          <p:cNvSpPr txBox="1"/>
          <p:nvPr/>
        </p:nvSpPr>
        <p:spPr>
          <a:xfrm>
            <a:off x="5652120" y="6119336"/>
            <a:ext cx="34593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/>
              <a:t>Vlassopoulos</a:t>
            </a:r>
            <a:r>
              <a:rPr lang="en-US" sz="1200" dirty="0"/>
              <a:t>, A., </a:t>
            </a:r>
            <a:r>
              <a:rPr lang="en-US" sz="1200" dirty="0" err="1"/>
              <a:t>Govers</a:t>
            </a:r>
            <a:r>
              <a:rPr lang="en-US" sz="1200" dirty="0"/>
              <a:t>, E., </a:t>
            </a:r>
            <a:r>
              <a:rPr lang="en-US" sz="1200" dirty="0" err="1"/>
              <a:t>Mulrooney</a:t>
            </a:r>
            <a:r>
              <a:rPr lang="en-US" sz="1200" dirty="0"/>
              <a:t>, H. et al. Dietetic management of obesity in Europe: gaps in current practice. Eur J Clin </a:t>
            </a:r>
            <a:r>
              <a:rPr lang="en-US" sz="1200" dirty="0" err="1"/>
              <a:t>Nutr</a:t>
            </a:r>
            <a:r>
              <a:rPr lang="en-US" sz="1200" dirty="0"/>
              <a:t> (2021).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7049DD0A-FDA6-447B-94B8-433C989D8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7272"/>
            <a:ext cx="5508104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39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F9D1C18-BA2B-4877-9028-DC3335E33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252520" cy="1268760"/>
          </a:xfrm>
        </p:spPr>
        <p:txBody>
          <a:bodyPr>
            <a:normAutofit/>
          </a:bodyPr>
          <a:lstStyle/>
          <a:p>
            <a:r>
              <a:rPr lang="en-US" dirty="0"/>
              <a:t>What treatment outcomes are employed?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4FDE2858-E16B-4A8D-AA67-C1BBD88E0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268760"/>
            <a:ext cx="7041270" cy="48685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132850-7159-48E6-B276-BEFE1DA0D6CE}"/>
              </a:ext>
            </a:extLst>
          </p:cNvPr>
          <p:cNvSpPr txBox="1"/>
          <p:nvPr/>
        </p:nvSpPr>
        <p:spPr>
          <a:xfrm>
            <a:off x="5684664" y="6043412"/>
            <a:ext cx="34593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/>
              <a:t>Vlassopoulos</a:t>
            </a:r>
            <a:r>
              <a:rPr lang="en-US" sz="1200" dirty="0"/>
              <a:t>, A., </a:t>
            </a:r>
            <a:r>
              <a:rPr lang="en-US" sz="1200" dirty="0" err="1"/>
              <a:t>Govers</a:t>
            </a:r>
            <a:r>
              <a:rPr lang="en-US" sz="1200" dirty="0"/>
              <a:t>, E., </a:t>
            </a:r>
            <a:r>
              <a:rPr lang="en-US" sz="1200" dirty="0" err="1"/>
              <a:t>Mulrooney</a:t>
            </a:r>
            <a:r>
              <a:rPr lang="en-US" sz="1200" dirty="0"/>
              <a:t>, H. et al. Dietetic management of obesity in Europe: gaps in current practice. Eur J Clin </a:t>
            </a:r>
            <a:r>
              <a:rPr lang="en-US" sz="1200" dirty="0" err="1"/>
              <a:t>Nutr</a:t>
            </a:r>
            <a:r>
              <a:rPr lang="en-US" sz="1200" dirty="0"/>
              <a:t> (2021).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A2E16F7D-004C-453E-8F24-1DBB204A2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6214"/>
            <a:ext cx="5508104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359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5DCA95A-8C66-4DB2-8419-A301AC58B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0"/>
            <a:ext cx="8784976" cy="1143000"/>
          </a:xfrm>
        </p:spPr>
        <p:txBody>
          <a:bodyPr/>
          <a:lstStyle/>
          <a:p>
            <a:r>
              <a:rPr lang="en-US" dirty="0"/>
              <a:t>How is anthropometry assessed?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860165C9-7172-45C2-BD58-142719A81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908720"/>
            <a:ext cx="6912768" cy="4147661"/>
          </a:xfrm>
          <a:prstGeom prst="rect">
            <a:avLst/>
          </a:prstGeom>
        </p:spPr>
      </p:pic>
      <p:sp>
        <p:nvSpPr>
          <p:cNvPr id="6" name="Τίτλος 1">
            <a:extLst>
              <a:ext uri="{FF2B5EF4-FFF2-40B4-BE49-F238E27FC236}">
                <a16:creationId xmlns:a16="http://schemas.microsoft.com/office/drawing/2014/main" id="{CAE54AD0-0300-4134-BDD5-53E7ECB7340B}"/>
              </a:ext>
            </a:extLst>
          </p:cNvPr>
          <p:cNvSpPr txBox="1">
            <a:spLocks/>
          </p:cNvSpPr>
          <p:nvPr/>
        </p:nvSpPr>
        <p:spPr>
          <a:xfrm>
            <a:off x="597686" y="5216375"/>
            <a:ext cx="8412831" cy="4792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4313" indent="-214313" algn="just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en-US" sz="1800" dirty="0">
                <a:solidFill>
                  <a:schemeClr val="tx1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Body composition measured in 64% 0f cases </a:t>
            </a:r>
          </a:p>
          <a:p>
            <a:pPr marL="214313" indent="-214313" algn="just">
              <a:lnSpc>
                <a:spcPct val="100000"/>
              </a:lnSpc>
              <a:buFont typeface="Wingdings" panose="05000000000000000000" pitchFamily="2" charset="2"/>
              <a:buChar char="à"/>
            </a:pPr>
            <a:endParaRPr lang="en-US" sz="1800" dirty="0">
              <a:solidFill>
                <a:schemeClr val="tx1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AB6677-D9CB-41E0-A61A-546D4BFCB002}"/>
              </a:ext>
            </a:extLst>
          </p:cNvPr>
          <p:cNvSpPr txBox="1"/>
          <p:nvPr/>
        </p:nvSpPr>
        <p:spPr>
          <a:xfrm>
            <a:off x="5652120" y="6119336"/>
            <a:ext cx="34593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/>
              <a:t>Vlassopoulos</a:t>
            </a:r>
            <a:r>
              <a:rPr lang="en-US" sz="1200" dirty="0"/>
              <a:t>, A., </a:t>
            </a:r>
            <a:r>
              <a:rPr lang="en-US" sz="1200" dirty="0" err="1"/>
              <a:t>Govers</a:t>
            </a:r>
            <a:r>
              <a:rPr lang="en-US" sz="1200" dirty="0"/>
              <a:t>, E., </a:t>
            </a:r>
            <a:r>
              <a:rPr lang="en-US" sz="1200" dirty="0" err="1"/>
              <a:t>Mulrooney</a:t>
            </a:r>
            <a:r>
              <a:rPr lang="en-US" sz="1200" dirty="0"/>
              <a:t>, H. et al. Dietetic management of obesity in Europe: gaps in current practice. Eur J Clin </a:t>
            </a:r>
            <a:r>
              <a:rPr lang="en-US" sz="1200" dirty="0" err="1"/>
              <a:t>Nutr</a:t>
            </a:r>
            <a:r>
              <a:rPr lang="en-US" sz="1200" dirty="0"/>
              <a:t> (2021).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AB44D8C0-8080-4FA1-90D0-A872A23F1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7272"/>
            <a:ext cx="5508104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743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220B1A-993D-4852-911B-49244275A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Which is the most common diet prescribed?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F74D413D-50A5-487C-BBBB-9D49D3F8F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887925"/>
            <a:ext cx="6960127" cy="4176077"/>
          </a:xfrm>
          <a:prstGeom prst="rect">
            <a:avLst/>
          </a:prstGeom>
        </p:spPr>
      </p:pic>
      <p:sp>
        <p:nvSpPr>
          <p:cNvPr id="6" name="Τίτλος 1">
            <a:extLst>
              <a:ext uri="{FF2B5EF4-FFF2-40B4-BE49-F238E27FC236}">
                <a16:creationId xmlns:a16="http://schemas.microsoft.com/office/drawing/2014/main" id="{0E76DBA8-F3BD-4553-9DFB-FB67E1390EF9}"/>
              </a:ext>
            </a:extLst>
          </p:cNvPr>
          <p:cNvSpPr txBox="1">
            <a:spLocks/>
          </p:cNvSpPr>
          <p:nvPr/>
        </p:nvSpPr>
        <p:spPr>
          <a:xfrm>
            <a:off x="698625" y="5064002"/>
            <a:ext cx="8412831" cy="4792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4313" indent="-214313" algn="just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en-US" sz="1800" dirty="0">
                <a:solidFill>
                  <a:schemeClr val="tx1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Personalized advice is the most commonly employed practice</a:t>
            </a:r>
          </a:p>
          <a:p>
            <a:pPr algn="just">
              <a:lnSpc>
                <a:spcPct val="100000"/>
              </a:lnSpc>
            </a:pPr>
            <a:endParaRPr lang="en-US" sz="1800" dirty="0">
              <a:solidFill>
                <a:schemeClr val="tx1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marL="214313" indent="-214313" algn="just">
              <a:lnSpc>
                <a:spcPct val="100000"/>
              </a:lnSpc>
              <a:buFont typeface="Wingdings" panose="05000000000000000000" pitchFamily="2" charset="2"/>
              <a:buChar char="à"/>
            </a:pPr>
            <a:endParaRPr lang="en-US" sz="1800" dirty="0">
              <a:solidFill>
                <a:schemeClr val="tx1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9A1DAB-DA5D-4702-8789-8C421855FAF7}"/>
              </a:ext>
            </a:extLst>
          </p:cNvPr>
          <p:cNvSpPr txBox="1"/>
          <p:nvPr/>
        </p:nvSpPr>
        <p:spPr>
          <a:xfrm>
            <a:off x="5652120" y="6119336"/>
            <a:ext cx="34593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/>
              <a:t>Vlassopoulos</a:t>
            </a:r>
            <a:r>
              <a:rPr lang="en-US" sz="1200" dirty="0"/>
              <a:t>, A., </a:t>
            </a:r>
            <a:r>
              <a:rPr lang="en-US" sz="1200" dirty="0" err="1"/>
              <a:t>Govers</a:t>
            </a:r>
            <a:r>
              <a:rPr lang="en-US" sz="1200" dirty="0"/>
              <a:t>, E., </a:t>
            </a:r>
            <a:r>
              <a:rPr lang="en-US" sz="1200" dirty="0" err="1"/>
              <a:t>Mulrooney</a:t>
            </a:r>
            <a:r>
              <a:rPr lang="en-US" sz="1200" dirty="0"/>
              <a:t>, H. et al. Dietetic management of obesity in Europe: gaps in current practice. Eur J Clin </a:t>
            </a:r>
            <a:r>
              <a:rPr lang="en-US" sz="1200" dirty="0" err="1"/>
              <a:t>Nutr</a:t>
            </a:r>
            <a:r>
              <a:rPr lang="en-US" sz="1200" dirty="0"/>
              <a:t> (2021).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442A0112-CA23-4C19-A8CD-D80049CC1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7272"/>
            <a:ext cx="5508104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351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DFD266E-4BA9-49B0-9F73-D4242EF92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29" y="7144"/>
            <a:ext cx="9036496" cy="1143000"/>
          </a:xfrm>
        </p:spPr>
        <p:txBody>
          <a:bodyPr/>
          <a:lstStyle/>
          <a:p>
            <a:r>
              <a:rPr lang="en-US" dirty="0"/>
              <a:t>How is success defined?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5B4A040-DB22-4821-8EC6-0A5D402E1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963353"/>
            <a:ext cx="6624736" cy="3974842"/>
          </a:xfrm>
          <a:prstGeom prst="rect">
            <a:avLst/>
          </a:prstGeom>
        </p:spPr>
      </p:pic>
      <p:sp>
        <p:nvSpPr>
          <p:cNvPr id="4" name="Τίτλος 1">
            <a:extLst>
              <a:ext uri="{FF2B5EF4-FFF2-40B4-BE49-F238E27FC236}">
                <a16:creationId xmlns:a16="http://schemas.microsoft.com/office/drawing/2014/main" id="{831F6E18-2BBE-4B3E-86B2-B7D53CA59155}"/>
              </a:ext>
            </a:extLst>
          </p:cNvPr>
          <p:cNvSpPr txBox="1">
            <a:spLocks/>
          </p:cNvSpPr>
          <p:nvPr/>
        </p:nvSpPr>
        <p:spPr>
          <a:xfrm>
            <a:off x="827584" y="4903353"/>
            <a:ext cx="8412831" cy="4792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4313" indent="-214313" algn="just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en-US" sz="1800" dirty="0">
                <a:solidFill>
                  <a:schemeClr val="tx1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Focus on maintenance and long-term adherence</a:t>
            </a:r>
          </a:p>
          <a:p>
            <a:pPr marL="214313" indent="-214313" algn="just">
              <a:lnSpc>
                <a:spcPct val="100000"/>
              </a:lnSpc>
              <a:buFont typeface="Wingdings" panose="05000000000000000000" pitchFamily="2" charset="2"/>
              <a:buChar char="à"/>
            </a:pPr>
            <a:endParaRPr lang="en-US" sz="1800" dirty="0">
              <a:solidFill>
                <a:schemeClr val="tx1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marL="214313" indent="-214313" algn="just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en-US" sz="1800" dirty="0">
                <a:solidFill>
                  <a:schemeClr val="tx1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Changes in body composition and improvement of comorbidities</a:t>
            </a:r>
          </a:p>
          <a:p>
            <a:pPr marL="214313" indent="-214313" algn="just">
              <a:lnSpc>
                <a:spcPct val="100000"/>
              </a:lnSpc>
              <a:buFont typeface="Wingdings" panose="05000000000000000000" pitchFamily="2" charset="2"/>
              <a:buChar char="à"/>
            </a:pPr>
            <a:endParaRPr lang="en-US" sz="1800" dirty="0">
              <a:solidFill>
                <a:schemeClr val="tx1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marL="214313" indent="-214313" algn="just">
              <a:lnSpc>
                <a:spcPct val="100000"/>
              </a:lnSpc>
              <a:buFont typeface="Wingdings" panose="05000000000000000000" pitchFamily="2" charset="2"/>
              <a:buChar char="à"/>
            </a:pPr>
            <a:endParaRPr lang="en-US" sz="1800" dirty="0">
              <a:solidFill>
                <a:schemeClr val="tx1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08DC2F-4C10-4194-BFED-F70FC3F63B9E}"/>
              </a:ext>
            </a:extLst>
          </p:cNvPr>
          <p:cNvSpPr txBox="1"/>
          <p:nvPr/>
        </p:nvSpPr>
        <p:spPr>
          <a:xfrm>
            <a:off x="5652120" y="6119336"/>
            <a:ext cx="34593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/>
              <a:t>Vlassopoulos</a:t>
            </a:r>
            <a:r>
              <a:rPr lang="en-US" sz="1200" dirty="0"/>
              <a:t>, A., </a:t>
            </a:r>
            <a:r>
              <a:rPr lang="en-US" sz="1200" dirty="0" err="1"/>
              <a:t>Govers</a:t>
            </a:r>
            <a:r>
              <a:rPr lang="en-US" sz="1200" dirty="0"/>
              <a:t>, E., </a:t>
            </a:r>
            <a:r>
              <a:rPr lang="en-US" sz="1200" dirty="0" err="1"/>
              <a:t>Mulrooney</a:t>
            </a:r>
            <a:r>
              <a:rPr lang="en-US" sz="1200" dirty="0"/>
              <a:t>, H. et al. Dietetic management of obesity in Europe: gaps in current practice. Eur J Clin </a:t>
            </a:r>
            <a:r>
              <a:rPr lang="en-US" sz="1200" dirty="0" err="1"/>
              <a:t>Nutr</a:t>
            </a:r>
            <a:r>
              <a:rPr lang="en-US" sz="1200" dirty="0"/>
              <a:t> (2021).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23BDE2A8-D74A-414F-84E3-7F04812B9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7272"/>
            <a:ext cx="5508104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86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F89908A-2D49-479B-8D3D-4065A12E5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91" y="59030"/>
            <a:ext cx="8280920" cy="1143000"/>
          </a:xfrm>
        </p:spPr>
        <p:txBody>
          <a:bodyPr/>
          <a:lstStyle/>
          <a:p>
            <a:r>
              <a:rPr lang="en-US" dirty="0"/>
              <a:t>The case of Canada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BBAE4BB2-57F0-4BA7-9F52-E18FA6BE59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01" r="796" b="70999"/>
          <a:stretch/>
        </p:blipFill>
        <p:spPr>
          <a:xfrm>
            <a:off x="395536" y="1412776"/>
            <a:ext cx="8468859" cy="2880320"/>
          </a:xfrm>
          <a:prstGeom prst="rect">
            <a:avLst/>
          </a:prstGeom>
        </p:spPr>
      </p:pic>
      <p:sp>
        <p:nvSpPr>
          <p:cNvPr id="5" name="Τίτλος 1">
            <a:extLst>
              <a:ext uri="{FF2B5EF4-FFF2-40B4-BE49-F238E27FC236}">
                <a16:creationId xmlns:a16="http://schemas.microsoft.com/office/drawing/2014/main" id="{4393C2C8-3C0F-489B-9ABB-151EB28E9997}"/>
              </a:ext>
            </a:extLst>
          </p:cNvPr>
          <p:cNvSpPr txBox="1">
            <a:spLocks/>
          </p:cNvSpPr>
          <p:nvPr/>
        </p:nvSpPr>
        <p:spPr>
          <a:xfrm>
            <a:off x="451564" y="4966019"/>
            <a:ext cx="8412831" cy="4792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4313" indent="-214313" algn="just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en-US" sz="1800" dirty="0">
                <a:solidFill>
                  <a:schemeClr val="tx1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Dietetic guidelines in obesity management nowadays go beyond simple guidance for intensive lifestyle interventions</a:t>
            </a:r>
          </a:p>
          <a:p>
            <a:pPr marL="214313" indent="-214313" algn="just">
              <a:lnSpc>
                <a:spcPct val="100000"/>
              </a:lnSpc>
              <a:buFont typeface="Wingdings" panose="05000000000000000000" pitchFamily="2" charset="2"/>
              <a:buChar char="à"/>
            </a:pPr>
            <a:endParaRPr lang="en-US" sz="1800" dirty="0">
              <a:solidFill>
                <a:schemeClr val="tx1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marL="214313" indent="-214313" algn="just">
              <a:lnSpc>
                <a:spcPct val="100000"/>
              </a:lnSpc>
              <a:buFont typeface="Wingdings" panose="05000000000000000000" pitchFamily="2" charset="2"/>
              <a:buChar char="à"/>
            </a:pPr>
            <a:endParaRPr lang="en-US" sz="1800" dirty="0">
              <a:solidFill>
                <a:schemeClr val="tx1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marL="214313" indent="-214313" algn="just">
              <a:lnSpc>
                <a:spcPct val="100000"/>
              </a:lnSpc>
              <a:buFont typeface="Wingdings" panose="05000000000000000000" pitchFamily="2" charset="2"/>
              <a:buChar char="à"/>
            </a:pPr>
            <a:endParaRPr lang="en-US" sz="1800" dirty="0">
              <a:solidFill>
                <a:schemeClr val="tx1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E0A256-1579-49E8-AF3B-203F906526B9}"/>
              </a:ext>
            </a:extLst>
          </p:cNvPr>
          <p:cNvSpPr txBox="1"/>
          <p:nvPr/>
        </p:nvSpPr>
        <p:spPr>
          <a:xfrm>
            <a:off x="3041954" y="6152380"/>
            <a:ext cx="6120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Sean Wharton, et al, Obesity in adults: a clinical practice guideline, CMAJ Aug 2020, 192 (31) E875-E891; DOI: 10.1503/cmaj.191707</a:t>
            </a:r>
          </a:p>
        </p:txBody>
      </p:sp>
    </p:spTree>
    <p:extLst>
      <p:ext uri="{BB962C8B-B14F-4D97-AF65-F5344CB8AC3E}">
        <p14:creationId xmlns:p14="http://schemas.microsoft.com/office/powerpoint/2010/main" val="3360825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F89908A-2D49-479B-8D3D-4065A12E5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0"/>
            <a:ext cx="8280920" cy="1143000"/>
          </a:xfrm>
        </p:spPr>
        <p:txBody>
          <a:bodyPr/>
          <a:lstStyle/>
          <a:p>
            <a:r>
              <a:rPr lang="en-US" dirty="0"/>
              <a:t>The case of Canada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BBAE4BB2-57F0-4BA7-9F52-E18FA6BE59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050"/>
          <a:stretch/>
        </p:blipFill>
        <p:spPr>
          <a:xfrm>
            <a:off x="2843808" y="980728"/>
            <a:ext cx="6048672" cy="5664977"/>
          </a:xfrm>
          <a:prstGeom prst="rect">
            <a:avLst/>
          </a:prstGeom>
        </p:spPr>
      </p:pic>
      <p:sp>
        <p:nvSpPr>
          <p:cNvPr id="5" name="Τίτλος 1">
            <a:extLst>
              <a:ext uri="{FF2B5EF4-FFF2-40B4-BE49-F238E27FC236}">
                <a16:creationId xmlns:a16="http://schemas.microsoft.com/office/drawing/2014/main" id="{7E99B648-0E43-4AF3-93D4-A8F385A86DCB}"/>
              </a:ext>
            </a:extLst>
          </p:cNvPr>
          <p:cNvSpPr txBox="1">
            <a:spLocks/>
          </p:cNvSpPr>
          <p:nvPr/>
        </p:nvSpPr>
        <p:spPr>
          <a:xfrm>
            <a:off x="251520" y="1628800"/>
            <a:ext cx="2295045" cy="4792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4313" indent="-214313" algn="just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en-US" sz="1800" dirty="0">
                <a:solidFill>
                  <a:schemeClr val="tx1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Obesity treatment is a patient centric journey</a:t>
            </a:r>
          </a:p>
          <a:p>
            <a:pPr marL="214313" indent="-214313" algn="just">
              <a:lnSpc>
                <a:spcPct val="100000"/>
              </a:lnSpc>
              <a:buFont typeface="Wingdings" panose="05000000000000000000" pitchFamily="2" charset="2"/>
              <a:buChar char="à"/>
            </a:pPr>
            <a:endParaRPr lang="en-US" sz="1800" dirty="0">
              <a:solidFill>
                <a:schemeClr val="tx1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marL="214313" indent="-214313" algn="just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en-US" sz="1800" dirty="0">
                <a:solidFill>
                  <a:schemeClr val="tx1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It is created by patients for patients</a:t>
            </a:r>
          </a:p>
          <a:p>
            <a:pPr marL="214313" indent="-214313" algn="just">
              <a:lnSpc>
                <a:spcPct val="100000"/>
              </a:lnSpc>
              <a:buFont typeface="Wingdings" panose="05000000000000000000" pitchFamily="2" charset="2"/>
              <a:buChar char="à"/>
            </a:pPr>
            <a:endParaRPr lang="en-US" sz="1800" dirty="0">
              <a:solidFill>
                <a:schemeClr val="tx1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marL="214313" indent="-214313" algn="just">
              <a:lnSpc>
                <a:spcPct val="100000"/>
              </a:lnSpc>
              <a:buFont typeface="Wingdings" panose="05000000000000000000" pitchFamily="2" charset="2"/>
              <a:buChar char="à"/>
            </a:pPr>
            <a:endParaRPr lang="en-US" sz="1800" dirty="0">
              <a:solidFill>
                <a:schemeClr val="tx1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marL="214313" indent="-214313" algn="just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en-US" sz="1800" dirty="0">
                <a:solidFill>
                  <a:schemeClr val="tx1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Needs SMART evidence based goals</a:t>
            </a:r>
          </a:p>
          <a:p>
            <a:pPr marL="214313" indent="-214313" algn="just">
              <a:lnSpc>
                <a:spcPct val="100000"/>
              </a:lnSpc>
              <a:buFont typeface="Wingdings" panose="05000000000000000000" pitchFamily="2" charset="2"/>
              <a:buChar char="à"/>
            </a:pPr>
            <a:endParaRPr lang="en-US" sz="1800" dirty="0">
              <a:solidFill>
                <a:schemeClr val="tx1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marL="214313" indent="-214313" algn="just">
              <a:lnSpc>
                <a:spcPct val="100000"/>
              </a:lnSpc>
              <a:buFont typeface="Wingdings" panose="05000000000000000000" pitchFamily="2" charset="2"/>
              <a:buChar char="à"/>
            </a:pPr>
            <a:endParaRPr lang="en-US" sz="1800" dirty="0">
              <a:solidFill>
                <a:schemeClr val="tx1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marL="214313" indent="-214313" algn="just">
              <a:lnSpc>
                <a:spcPct val="100000"/>
              </a:lnSpc>
              <a:buFont typeface="Wingdings" panose="05000000000000000000" pitchFamily="2" charset="2"/>
              <a:buChar char="à"/>
            </a:pPr>
            <a:endParaRPr lang="en-US" sz="1800" dirty="0">
              <a:solidFill>
                <a:schemeClr val="tx1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15856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D12DF08-78A8-42A8-949B-BD0DC5E2F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322742"/>
            <a:ext cx="8280920" cy="1143000"/>
          </a:xfrm>
        </p:spPr>
        <p:txBody>
          <a:bodyPr/>
          <a:lstStyle/>
          <a:p>
            <a:r>
              <a:rPr lang="en-US" dirty="0"/>
              <a:t>Don’t aim for fancy but for effective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B69DBBCD-A3D0-4921-B70E-4E2CABB68A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200" r="1760" b="18501"/>
          <a:stretch/>
        </p:blipFill>
        <p:spPr>
          <a:xfrm>
            <a:off x="206533" y="1998346"/>
            <a:ext cx="8730934" cy="2592288"/>
          </a:xfrm>
          <a:prstGeom prst="rect">
            <a:avLst/>
          </a:prstGeom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60C3A37D-A7DE-40B6-841E-225A981338BB}"/>
              </a:ext>
            </a:extLst>
          </p:cNvPr>
          <p:cNvSpPr/>
          <p:nvPr/>
        </p:nvSpPr>
        <p:spPr>
          <a:xfrm>
            <a:off x="611560" y="2852936"/>
            <a:ext cx="6840760" cy="36004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Τίτλος 1">
            <a:extLst>
              <a:ext uri="{FF2B5EF4-FFF2-40B4-BE49-F238E27FC236}">
                <a16:creationId xmlns:a16="http://schemas.microsoft.com/office/drawing/2014/main" id="{FCEE3B91-F9A6-4557-9A2C-65754DCEAFB6}"/>
              </a:ext>
            </a:extLst>
          </p:cNvPr>
          <p:cNvSpPr txBox="1">
            <a:spLocks/>
          </p:cNvSpPr>
          <p:nvPr/>
        </p:nvSpPr>
        <p:spPr>
          <a:xfrm>
            <a:off x="2915816" y="5205621"/>
            <a:ext cx="8532440" cy="4792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4313" indent="-214313" algn="just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en-US" sz="1800" dirty="0">
                <a:solidFill>
                  <a:schemeClr val="tx1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Simple anthropometry is still the best practice available</a:t>
            </a:r>
          </a:p>
          <a:p>
            <a:pPr marL="214313" indent="-214313" algn="just">
              <a:lnSpc>
                <a:spcPct val="100000"/>
              </a:lnSpc>
              <a:buFont typeface="Wingdings" panose="05000000000000000000" pitchFamily="2" charset="2"/>
              <a:buChar char="à"/>
            </a:pPr>
            <a:endParaRPr lang="en-US" sz="1800" dirty="0">
              <a:solidFill>
                <a:schemeClr val="tx1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marL="214313" indent="-214313" algn="just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en-US" sz="1800" dirty="0">
                <a:solidFill>
                  <a:schemeClr val="tx1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Use it more often and systematically</a:t>
            </a:r>
          </a:p>
          <a:p>
            <a:pPr marL="214313" indent="-214313" algn="just">
              <a:lnSpc>
                <a:spcPct val="100000"/>
              </a:lnSpc>
              <a:buFont typeface="Wingdings" panose="05000000000000000000" pitchFamily="2" charset="2"/>
              <a:buChar char="à"/>
            </a:pPr>
            <a:endParaRPr lang="en-US" sz="1800" dirty="0">
              <a:solidFill>
                <a:schemeClr val="tx1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marL="214313" indent="-214313" algn="just">
              <a:lnSpc>
                <a:spcPct val="100000"/>
              </a:lnSpc>
              <a:buFont typeface="Wingdings" panose="05000000000000000000" pitchFamily="2" charset="2"/>
              <a:buChar char="à"/>
            </a:pPr>
            <a:endParaRPr lang="en-US" sz="1800" dirty="0">
              <a:solidFill>
                <a:schemeClr val="tx1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marL="214313" indent="-214313" algn="just">
              <a:lnSpc>
                <a:spcPct val="100000"/>
              </a:lnSpc>
              <a:buFont typeface="Wingdings" panose="05000000000000000000" pitchFamily="2" charset="2"/>
              <a:buChar char="à"/>
            </a:pPr>
            <a:endParaRPr lang="en-US" sz="1800" dirty="0">
              <a:solidFill>
                <a:schemeClr val="tx1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5C2F36-EAFD-4766-82E8-92B2D55C91BA}"/>
              </a:ext>
            </a:extLst>
          </p:cNvPr>
          <p:cNvSpPr txBox="1"/>
          <p:nvPr/>
        </p:nvSpPr>
        <p:spPr>
          <a:xfrm>
            <a:off x="2771800" y="6273648"/>
            <a:ext cx="6120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Sean Wharton, et al, Obesity in adults: a clinical practice guideline, CMAJ Aug 2020, 192 (31) E875-E891; DOI: 10.1503/cmaj.191707</a:t>
            </a:r>
          </a:p>
        </p:txBody>
      </p:sp>
    </p:spTree>
    <p:extLst>
      <p:ext uri="{BB962C8B-B14F-4D97-AF65-F5344CB8AC3E}">
        <p14:creationId xmlns:p14="http://schemas.microsoft.com/office/powerpoint/2010/main" val="783102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D12DF08-78A8-42A8-949B-BD0DC5E2F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we propagating stigma?</a:t>
            </a:r>
          </a:p>
        </p:txBody>
      </p:sp>
      <p:grpSp>
        <p:nvGrpSpPr>
          <p:cNvPr id="5" name="Ομάδα 4">
            <a:extLst>
              <a:ext uri="{FF2B5EF4-FFF2-40B4-BE49-F238E27FC236}">
                <a16:creationId xmlns:a16="http://schemas.microsoft.com/office/drawing/2014/main" id="{1FCBD235-E5D6-481F-B43D-2B88803FFE49}"/>
              </a:ext>
            </a:extLst>
          </p:cNvPr>
          <p:cNvGrpSpPr/>
          <p:nvPr/>
        </p:nvGrpSpPr>
        <p:grpSpPr>
          <a:xfrm>
            <a:off x="161509" y="1143000"/>
            <a:ext cx="8874987" cy="2448272"/>
            <a:chOff x="161509" y="1988840"/>
            <a:chExt cx="8874987" cy="2448272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2FEF3284-D356-4475-A30D-1FD3695E00E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" t="1701" r="622" b="73100"/>
            <a:stretch/>
          </p:blipFill>
          <p:spPr bwMode="auto">
            <a:xfrm>
              <a:off x="161509" y="1988840"/>
              <a:ext cx="8874987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Ορθογώνιο 5">
              <a:extLst>
                <a:ext uri="{FF2B5EF4-FFF2-40B4-BE49-F238E27FC236}">
                  <a16:creationId xmlns:a16="http://schemas.microsoft.com/office/drawing/2014/main" id="{B1C1C9C6-0113-4061-8624-E70C72865034}"/>
                </a:ext>
              </a:extLst>
            </p:cNvPr>
            <p:cNvSpPr/>
            <p:nvPr/>
          </p:nvSpPr>
          <p:spPr>
            <a:xfrm>
              <a:off x="467544" y="3248980"/>
              <a:ext cx="6840760" cy="360040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Ορθογώνιο 6">
              <a:extLst>
                <a:ext uri="{FF2B5EF4-FFF2-40B4-BE49-F238E27FC236}">
                  <a16:creationId xmlns:a16="http://schemas.microsoft.com/office/drawing/2014/main" id="{6F11CD85-AA69-4FFE-AABD-836437B9606D}"/>
                </a:ext>
              </a:extLst>
            </p:cNvPr>
            <p:cNvSpPr/>
            <p:nvPr/>
          </p:nvSpPr>
          <p:spPr>
            <a:xfrm>
              <a:off x="467544" y="2852936"/>
              <a:ext cx="6840760" cy="360040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Τίτλος 1">
            <a:extLst>
              <a:ext uri="{FF2B5EF4-FFF2-40B4-BE49-F238E27FC236}">
                <a16:creationId xmlns:a16="http://schemas.microsoft.com/office/drawing/2014/main" id="{AC494102-3536-4144-8532-EE166E3A9F7F}"/>
              </a:ext>
            </a:extLst>
          </p:cNvPr>
          <p:cNvSpPr txBox="1">
            <a:spLocks/>
          </p:cNvSpPr>
          <p:nvPr/>
        </p:nvSpPr>
        <p:spPr>
          <a:xfrm>
            <a:off x="730802" y="4077072"/>
            <a:ext cx="8532440" cy="4792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4313" indent="-214313" algn="just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en-US" sz="1800" dirty="0">
                <a:solidFill>
                  <a:schemeClr val="tx1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Consider the level of pressure employed and the promotion of body standards</a:t>
            </a:r>
          </a:p>
          <a:p>
            <a:pPr marL="214313" indent="-214313" algn="just">
              <a:lnSpc>
                <a:spcPct val="100000"/>
              </a:lnSpc>
              <a:buFont typeface="Wingdings" panose="05000000000000000000" pitchFamily="2" charset="2"/>
              <a:buChar char="à"/>
            </a:pPr>
            <a:endParaRPr lang="en-US" sz="1800" dirty="0">
              <a:solidFill>
                <a:schemeClr val="tx1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marL="214313" indent="-214313" algn="just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en-US" sz="1800" dirty="0">
                <a:solidFill>
                  <a:schemeClr val="tx1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Do we propagate stigma among our profession?</a:t>
            </a:r>
          </a:p>
          <a:p>
            <a:pPr marL="214313" indent="-214313" algn="just">
              <a:lnSpc>
                <a:spcPct val="100000"/>
              </a:lnSpc>
              <a:buFont typeface="Wingdings" panose="05000000000000000000" pitchFamily="2" charset="2"/>
              <a:buChar char="à"/>
            </a:pPr>
            <a:endParaRPr lang="en-US" sz="1800" dirty="0">
              <a:solidFill>
                <a:schemeClr val="tx1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marL="214313" indent="-214313" algn="just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en-US" sz="1800" dirty="0">
                <a:solidFill>
                  <a:schemeClr val="tx1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Is the avoidance of anthropometry stigma in disguise?</a:t>
            </a:r>
          </a:p>
          <a:p>
            <a:pPr marL="214313" indent="-214313" algn="just">
              <a:lnSpc>
                <a:spcPct val="100000"/>
              </a:lnSpc>
              <a:buFont typeface="Wingdings" panose="05000000000000000000" pitchFamily="2" charset="2"/>
              <a:buChar char="à"/>
            </a:pPr>
            <a:endParaRPr lang="en-US" sz="1800" dirty="0">
              <a:solidFill>
                <a:schemeClr val="tx1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marL="214313" indent="-214313" algn="just">
              <a:lnSpc>
                <a:spcPct val="100000"/>
              </a:lnSpc>
              <a:buFont typeface="Wingdings" panose="05000000000000000000" pitchFamily="2" charset="2"/>
              <a:buChar char="à"/>
            </a:pPr>
            <a:endParaRPr lang="en-US" sz="1800" dirty="0">
              <a:solidFill>
                <a:schemeClr val="tx1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marL="214313" indent="-214313" algn="just">
              <a:lnSpc>
                <a:spcPct val="100000"/>
              </a:lnSpc>
              <a:buFont typeface="Wingdings" panose="05000000000000000000" pitchFamily="2" charset="2"/>
              <a:buChar char="à"/>
            </a:pPr>
            <a:endParaRPr lang="en-US" sz="1800" dirty="0">
              <a:solidFill>
                <a:schemeClr val="tx1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5C3A30-33D3-478F-AA35-BD254959B033}"/>
              </a:ext>
            </a:extLst>
          </p:cNvPr>
          <p:cNvSpPr txBox="1"/>
          <p:nvPr/>
        </p:nvSpPr>
        <p:spPr>
          <a:xfrm>
            <a:off x="2771800" y="5949280"/>
            <a:ext cx="6120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Sean Wharton, et al, Obesity in adults: a clinical practice guideline, CMAJ Aug 2020, 192 (31) E875-E891; DOI: 10.1503/cmaj.191707</a:t>
            </a:r>
          </a:p>
        </p:txBody>
      </p:sp>
    </p:spTree>
    <p:extLst>
      <p:ext uri="{BB962C8B-B14F-4D97-AF65-F5344CB8AC3E}">
        <p14:creationId xmlns:p14="http://schemas.microsoft.com/office/powerpoint/2010/main" val="4269553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52E2069-A3A6-49B4-AF53-F4BD53947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ESDN Obesity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F3DF176-7D40-499C-A1DD-D41467F3D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43000"/>
            <a:ext cx="8712968" cy="4752528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sz="2800" b="1" u="sng" dirty="0">
                <a:solidFill>
                  <a:srgbClr val="336699"/>
                </a:solidFill>
                <a:latin typeface="+mj-lt"/>
                <a:ea typeface="+mj-ea"/>
                <a:cs typeface="+mj-cs"/>
              </a:rPr>
              <a:t>Members</a:t>
            </a:r>
          </a:p>
          <a:p>
            <a:pPr marL="0" indent="0">
              <a:spcBef>
                <a:spcPct val="0"/>
              </a:spcBef>
              <a:buNone/>
            </a:pPr>
            <a:endParaRPr lang="en-US" sz="2000" dirty="0">
              <a:solidFill>
                <a:srgbClr val="336699"/>
              </a:solidFill>
              <a:latin typeface="+mj-lt"/>
              <a:ea typeface="+mj-ea"/>
              <a:cs typeface="+mj-cs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2000" dirty="0">
                <a:solidFill>
                  <a:srgbClr val="336699"/>
                </a:solidFill>
                <a:latin typeface="+mj-lt"/>
                <a:ea typeface="+mj-ea"/>
                <a:cs typeface="+mj-cs"/>
              </a:rPr>
              <a:t>Maria </a:t>
            </a:r>
            <a:r>
              <a:rPr lang="en-US" sz="2000" dirty="0" err="1">
                <a:solidFill>
                  <a:srgbClr val="336699"/>
                </a:solidFill>
                <a:latin typeface="+mj-lt"/>
                <a:ea typeface="+mj-ea"/>
                <a:cs typeface="+mj-cs"/>
              </a:rPr>
              <a:t>Hassapidou</a:t>
            </a:r>
            <a:r>
              <a:rPr lang="en-US" sz="2000" dirty="0">
                <a:solidFill>
                  <a:srgbClr val="336699"/>
                </a:solidFill>
                <a:latin typeface="+mj-lt"/>
                <a:ea typeface="+mj-ea"/>
                <a:cs typeface="+mj-cs"/>
              </a:rPr>
              <a:t>, Chair, </a:t>
            </a:r>
            <a:br>
              <a:rPr lang="en-US" sz="2000" dirty="0">
                <a:solidFill>
                  <a:srgbClr val="336699"/>
                </a:solidFill>
                <a:latin typeface="+mj-lt"/>
                <a:ea typeface="+mj-ea"/>
                <a:cs typeface="+mj-cs"/>
              </a:rPr>
            </a:br>
            <a:r>
              <a:rPr lang="en-US" sz="2000" dirty="0">
                <a:solidFill>
                  <a:srgbClr val="336699"/>
                </a:solidFill>
                <a:latin typeface="+mj-lt"/>
                <a:ea typeface="+mj-ea"/>
                <a:cs typeface="+mj-cs"/>
              </a:rPr>
              <a:t>Ellen </a:t>
            </a:r>
            <a:r>
              <a:rPr lang="en-US" sz="2000" dirty="0" err="1">
                <a:solidFill>
                  <a:srgbClr val="336699"/>
                </a:solidFill>
                <a:latin typeface="+mj-lt"/>
                <a:ea typeface="+mj-ea"/>
                <a:cs typeface="+mj-cs"/>
              </a:rPr>
              <a:t>Govers</a:t>
            </a:r>
            <a:r>
              <a:rPr lang="en-US" sz="2000" dirty="0">
                <a:solidFill>
                  <a:srgbClr val="336699"/>
                </a:solidFill>
                <a:latin typeface="+mj-lt"/>
                <a:ea typeface="+mj-ea"/>
                <a:cs typeface="+mj-cs"/>
              </a:rPr>
              <a:t>, Deputy Chair</a:t>
            </a:r>
            <a:br>
              <a:rPr lang="en-US" sz="2000" dirty="0">
                <a:solidFill>
                  <a:srgbClr val="336699"/>
                </a:solidFill>
                <a:latin typeface="+mj-lt"/>
                <a:ea typeface="+mj-ea"/>
                <a:cs typeface="+mj-cs"/>
              </a:rPr>
            </a:br>
            <a:r>
              <a:rPr lang="en-US" sz="2000" dirty="0">
                <a:solidFill>
                  <a:srgbClr val="336699"/>
                </a:solidFill>
                <a:latin typeface="+mj-lt"/>
                <a:ea typeface="+mj-ea"/>
                <a:cs typeface="+mj-cs"/>
              </a:rPr>
              <a:t>Hilda </a:t>
            </a:r>
            <a:r>
              <a:rPr lang="en-US" sz="2000" dirty="0" err="1">
                <a:solidFill>
                  <a:srgbClr val="336699"/>
                </a:solidFill>
                <a:latin typeface="+mj-lt"/>
                <a:ea typeface="+mj-ea"/>
                <a:cs typeface="+mj-cs"/>
              </a:rPr>
              <a:t>Mulrooney</a:t>
            </a:r>
            <a:r>
              <a:rPr lang="en-US" sz="2000" dirty="0">
                <a:solidFill>
                  <a:srgbClr val="336699"/>
                </a:solidFill>
                <a:latin typeface="+mj-lt"/>
                <a:ea typeface="+mj-ea"/>
                <a:cs typeface="+mj-cs"/>
              </a:rPr>
              <a:t> </a:t>
            </a:r>
            <a:br>
              <a:rPr lang="en-US" sz="2000" dirty="0">
                <a:solidFill>
                  <a:srgbClr val="336699"/>
                </a:solidFill>
                <a:latin typeface="+mj-lt"/>
                <a:ea typeface="+mj-ea"/>
                <a:cs typeface="+mj-cs"/>
              </a:rPr>
            </a:br>
            <a:r>
              <a:rPr lang="en-US" sz="2000" dirty="0" err="1">
                <a:solidFill>
                  <a:srgbClr val="336699"/>
                </a:solidFill>
                <a:latin typeface="+mj-lt"/>
                <a:ea typeface="+mj-ea"/>
                <a:cs typeface="+mj-cs"/>
              </a:rPr>
              <a:t>Odysseas</a:t>
            </a:r>
            <a:r>
              <a:rPr lang="en-US" sz="2000" dirty="0">
                <a:solidFill>
                  <a:srgbClr val="336699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rgbClr val="336699"/>
                </a:solidFill>
                <a:latin typeface="+mj-lt"/>
                <a:ea typeface="+mj-ea"/>
                <a:cs typeface="+mj-cs"/>
              </a:rPr>
              <a:t>Androutsos</a:t>
            </a:r>
            <a:r>
              <a:rPr lang="en-US" sz="2000" dirty="0">
                <a:solidFill>
                  <a:srgbClr val="336699"/>
                </a:solidFill>
                <a:latin typeface="+mj-lt"/>
                <a:ea typeface="+mj-ea"/>
                <a:cs typeface="+mj-cs"/>
              </a:rPr>
              <a:t> </a:t>
            </a:r>
            <a:br>
              <a:rPr lang="en-US" sz="2000" dirty="0">
                <a:solidFill>
                  <a:srgbClr val="336699"/>
                </a:solidFill>
                <a:latin typeface="+mj-lt"/>
                <a:ea typeface="+mj-ea"/>
                <a:cs typeface="+mj-cs"/>
              </a:rPr>
            </a:br>
            <a:r>
              <a:rPr lang="en-US" sz="2000" dirty="0">
                <a:solidFill>
                  <a:srgbClr val="336699"/>
                </a:solidFill>
                <a:latin typeface="+mj-lt"/>
                <a:ea typeface="+mj-ea"/>
                <a:cs typeface="+mj-cs"/>
              </a:rPr>
              <a:t>Antonis </a:t>
            </a:r>
            <a:r>
              <a:rPr lang="en-US" sz="2000" dirty="0" err="1">
                <a:solidFill>
                  <a:srgbClr val="336699"/>
                </a:solidFill>
                <a:latin typeface="+mj-lt"/>
                <a:ea typeface="+mj-ea"/>
                <a:cs typeface="+mj-cs"/>
              </a:rPr>
              <a:t>Vlassopoulos</a:t>
            </a:r>
            <a:r>
              <a:rPr lang="en-US" sz="2000" dirty="0">
                <a:solidFill>
                  <a:srgbClr val="336699"/>
                </a:solidFill>
                <a:latin typeface="+mj-lt"/>
                <a:ea typeface="+mj-ea"/>
                <a:cs typeface="+mj-cs"/>
              </a:rPr>
              <a:t> </a:t>
            </a:r>
            <a:br>
              <a:rPr lang="en-US" sz="2000" dirty="0">
                <a:solidFill>
                  <a:srgbClr val="336699"/>
                </a:solidFill>
                <a:latin typeface="+mj-lt"/>
                <a:ea typeface="+mj-ea"/>
                <a:cs typeface="+mj-cs"/>
              </a:rPr>
            </a:br>
            <a:r>
              <a:rPr lang="en-US" sz="2000" dirty="0">
                <a:solidFill>
                  <a:srgbClr val="336699"/>
                </a:solidFill>
                <a:latin typeface="+mj-lt"/>
                <a:ea typeface="+mj-ea"/>
                <a:cs typeface="+mj-cs"/>
              </a:rPr>
              <a:t>Zeynep Eroglu </a:t>
            </a:r>
            <a:br>
              <a:rPr lang="en-US" sz="2000" dirty="0">
                <a:solidFill>
                  <a:srgbClr val="336699"/>
                </a:solidFill>
                <a:latin typeface="+mj-lt"/>
                <a:ea typeface="+mj-ea"/>
                <a:cs typeface="+mj-cs"/>
              </a:rPr>
            </a:br>
            <a:r>
              <a:rPr lang="en-US" sz="2000" dirty="0">
                <a:solidFill>
                  <a:srgbClr val="336699"/>
                </a:solidFill>
                <a:latin typeface="+mj-lt"/>
                <a:ea typeface="+mj-ea"/>
                <a:cs typeface="+mj-cs"/>
              </a:rPr>
              <a:t>Marianna </a:t>
            </a:r>
            <a:r>
              <a:rPr lang="en-US" sz="2000" dirty="0" err="1">
                <a:solidFill>
                  <a:srgbClr val="336699"/>
                </a:solidFill>
                <a:latin typeface="+mj-lt"/>
                <a:ea typeface="+mj-ea"/>
                <a:cs typeface="+mj-cs"/>
              </a:rPr>
              <a:t>Kalliostra</a:t>
            </a:r>
            <a:r>
              <a:rPr lang="en-US" sz="2000" dirty="0">
                <a:solidFill>
                  <a:srgbClr val="336699"/>
                </a:solidFill>
                <a:latin typeface="+mj-lt"/>
                <a:ea typeface="+mj-ea"/>
                <a:cs typeface="+mj-cs"/>
              </a:rPr>
              <a:t> 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15CABF24-8A82-4B43-9DD1-6FB37BFA8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125" y="2105049"/>
            <a:ext cx="5083557" cy="2862296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65EE3E77-F316-4115-83E2-ECFF0FB98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" y="5657427"/>
            <a:ext cx="661035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95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2F2C41B-A4B2-4971-990C-08C031B0C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28" y="44814"/>
            <a:ext cx="9012171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Circumferences are a great self-assessment tool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E67B0AC4-2B95-4A3F-9387-8BC0702BA6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50" b="9051"/>
          <a:stretch/>
        </p:blipFill>
        <p:spPr>
          <a:xfrm>
            <a:off x="539552" y="1340768"/>
            <a:ext cx="3024336" cy="2768631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1A985956-EE93-442E-8C9A-02CDCFB7D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1964418"/>
            <a:ext cx="3344260" cy="1881146"/>
          </a:xfrm>
          <a:prstGeom prst="rect">
            <a:avLst/>
          </a:prstGeom>
        </p:spPr>
      </p:pic>
      <p:sp>
        <p:nvSpPr>
          <p:cNvPr id="11" name="Τίτλος 1">
            <a:extLst>
              <a:ext uri="{FF2B5EF4-FFF2-40B4-BE49-F238E27FC236}">
                <a16:creationId xmlns:a16="http://schemas.microsoft.com/office/drawing/2014/main" id="{5947CEEC-B008-421C-A555-02F59731A941}"/>
              </a:ext>
            </a:extLst>
          </p:cNvPr>
          <p:cNvSpPr txBox="1">
            <a:spLocks/>
          </p:cNvSpPr>
          <p:nvPr/>
        </p:nvSpPr>
        <p:spPr>
          <a:xfrm>
            <a:off x="1259632" y="4622169"/>
            <a:ext cx="8532440" cy="4792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4313" indent="-214313" algn="just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en-US" sz="1800" dirty="0">
                <a:solidFill>
                  <a:schemeClr val="tx1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Stigma and internalized bias in body image perception is part of our daily life</a:t>
            </a:r>
          </a:p>
          <a:p>
            <a:pPr marL="214313" indent="-214313" algn="just">
              <a:lnSpc>
                <a:spcPct val="100000"/>
              </a:lnSpc>
              <a:buFont typeface="Wingdings" panose="05000000000000000000" pitchFamily="2" charset="2"/>
              <a:buChar char="à"/>
            </a:pPr>
            <a:endParaRPr lang="en-US" sz="1800" dirty="0">
              <a:solidFill>
                <a:schemeClr val="tx1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marL="214313" indent="-214313" algn="just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en-US" sz="1800" dirty="0">
                <a:solidFill>
                  <a:schemeClr val="tx1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We should use those moments as an opportunity to reward ourselves </a:t>
            </a:r>
          </a:p>
          <a:p>
            <a:pPr marL="214313" indent="-214313" algn="just">
              <a:lnSpc>
                <a:spcPct val="100000"/>
              </a:lnSpc>
              <a:buFont typeface="Wingdings" panose="05000000000000000000" pitchFamily="2" charset="2"/>
              <a:buChar char="à"/>
            </a:pPr>
            <a:endParaRPr lang="en-US" sz="1800" dirty="0">
              <a:solidFill>
                <a:schemeClr val="tx1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marL="214313" indent="-214313" algn="just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en-US" sz="1800" dirty="0">
                <a:solidFill>
                  <a:schemeClr val="tx1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Transform them into self assessment rather than a moment of shame</a:t>
            </a:r>
          </a:p>
          <a:p>
            <a:pPr marL="214313" indent="-214313" algn="just">
              <a:lnSpc>
                <a:spcPct val="100000"/>
              </a:lnSpc>
              <a:buFont typeface="Wingdings" panose="05000000000000000000" pitchFamily="2" charset="2"/>
              <a:buChar char="à"/>
            </a:pPr>
            <a:endParaRPr lang="en-US" sz="1800" dirty="0">
              <a:solidFill>
                <a:schemeClr val="tx1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marL="214313" indent="-214313" algn="just">
              <a:lnSpc>
                <a:spcPct val="100000"/>
              </a:lnSpc>
              <a:buFont typeface="Wingdings" panose="05000000000000000000" pitchFamily="2" charset="2"/>
              <a:buChar char="à"/>
            </a:pPr>
            <a:endParaRPr lang="en-US" sz="1800" dirty="0">
              <a:solidFill>
                <a:schemeClr val="tx1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marL="214313" indent="-214313" algn="just">
              <a:lnSpc>
                <a:spcPct val="100000"/>
              </a:lnSpc>
              <a:buFont typeface="Wingdings" panose="05000000000000000000" pitchFamily="2" charset="2"/>
              <a:buChar char="à"/>
            </a:pPr>
            <a:endParaRPr lang="en-US" sz="1800" dirty="0">
              <a:solidFill>
                <a:schemeClr val="tx1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16292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1">
            <a:extLst>
              <a:ext uri="{FF2B5EF4-FFF2-40B4-BE49-F238E27FC236}">
                <a16:creationId xmlns:a16="http://schemas.microsoft.com/office/drawing/2014/main" id="{4CDE9A51-A7C3-4349-8DA7-527DF2A17902}"/>
              </a:ext>
            </a:extLst>
          </p:cNvPr>
          <p:cNvSpPr txBox="1">
            <a:spLocks/>
          </p:cNvSpPr>
          <p:nvPr/>
        </p:nvSpPr>
        <p:spPr>
          <a:xfrm>
            <a:off x="140168" y="1124744"/>
            <a:ext cx="8412831" cy="4792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4313" indent="-214313" algn="just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en-US" sz="1800" dirty="0">
                <a:solidFill>
                  <a:schemeClr val="tx1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Dieticians are highly skilled professionals who tend to closely follow guidelines</a:t>
            </a:r>
          </a:p>
          <a:p>
            <a:pPr marL="214313" indent="-214313" algn="just">
              <a:lnSpc>
                <a:spcPct val="100000"/>
              </a:lnSpc>
              <a:buFont typeface="Wingdings" panose="05000000000000000000" pitchFamily="2" charset="2"/>
              <a:buChar char="à"/>
            </a:pPr>
            <a:endParaRPr lang="en-US" sz="1800" dirty="0">
              <a:solidFill>
                <a:schemeClr val="tx1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marL="214313" indent="-214313" algn="just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en-US" sz="1800" dirty="0">
                <a:solidFill>
                  <a:schemeClr val="tx1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Although evidence based practice is part of our curriculum, weight loss and obesity treatment is rarely met with clear SMART guidelines</a:t>
            </a:r>
          </a:p>
          <a:p>
            <a:pPr marL="214313" indent="-214313" algn="just">
              <a:lnSpc>
                <a:spcPct val="100000"/>
              </a:lnSpc>
              <a:buFont typeface="Wingdings" panose="05000000000000000000" pitchFamily="2" charset="2"/>
              <a:buChar char="à"/>
            </a:pPr>
            <a:endParaRPr lang="en-US" sz="1800" dirty="0">
              <a:solidFill>
                <a:schemeClr val="tx1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marL="214313" indent="-214313" algn="just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en-US" sz="1800" dirty="0">
                <a:solidFill>
                  <a:schemeClr val="tx1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Obesity is often mentioned in the context of prevention but treatment is often described under the generic term ‘personalized approaches’</a:t>
            </a:r>
          </a:p>
          <a:p>
            <a:pPr marL="214313" indent="-214313" algn="just">
              <a:lnSpc>
                <a:spcPct val="100000"/>
              </a:lnSpc>
              <a:buFont typeface="Wingdings" panose="05000000000000000000" pitchFamily="2" charset="2"/>
              <a:buChar char="à"/>
            </a:pPr>
            <a:endParaRPr lang="en-US" sz="1800" dirty="0">
              <a:solidFill>
                <a:schemeClr val="tx1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marL="214313" indent="-214313" algn="just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en-US" sz="1800" dirty="0">
                <a:solidFill>
                  <a:schemeClr val="tx1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There is lack of clear consensus on which dietary protocols are more suitable for obesity interventions</a:t>
            </a:r>
          </a:p>
          <a:p>
            <a:pPr marL="214313" indent="-214313" algn="just">
              <a:lnSpc>
                <a:spcPct val="100000"/>
              </a:lnSpc>
              <a:buFont typeface="Wingdings" panose="05000000000000000000" pitchFamily="2" charset="2"/>
              <a:buChar char="à"/>
            </a:pPr>
            <a:endParaRPr lang="en-US" sz="1800" dirty="0">
              <a:solidFill>
                <a:schemeClr val="tx1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marL="214313" indent="-214313" algn="just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en-US" sz="1800" dirty="0">
                <a:solidFill>
                  <a:schemeClr val="tx1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Weight maintenance is considered by dieticians as a key success factor but guidelines do not include it</a:t>
            </a:r>
          </a:p>
          <a:p>
            <a:pPr marL="214313" indent="-214313" algn="just">
              <a:lnSpc>
                <a:spcPct val="100000"/>
              </a:lnSpc>
              <a:buFont typeface="Wingdings" panose="05000000000000000000" pitchFamily="2" charset="2"/>
              <a:buChar char="à"/>
            </a:pPr>
            <a:endParaRPr lang="en-US" sz="1800" dirty="0">
              <a:solidFill>
                <a:schemeClr val="tx1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marL="214313" indent="-214313" algn="just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en-US" sz="1800" dirty="0">
                <a:solidFill>
                  <a:schemeClr val="tx1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Anthropometry especially circumferences are under utilized. Is that indication of stigma, shame and should how should we employ anthropometry?</a:t>
            </a:r>
          </a:p>
          <a:p>
            <a:pPr marL="214313" indent="-214313" algn="just">
              <a:lnSpc>
                <a:spcPct val="100000"/>
              </a:lnSpc>
              <a:buFont typeface="Wingdings" panose="05000000000000000000" pitchFamily="2" charset="2"/>
              <a:buChar char="à"/>
            </a:pPr>
            <a:endParaRPr lang="en-US" sz="1800" dirty="0">
              <a:solidFill>
                <a:schemeClr val="tx1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marL="214313" indent="-214313" algn="just">
              <a:lnSpc>
                <a:spcPct val="100000"/>
              </a:lnSpc>
              <a:buFont typeface="Wingdings" panose="05000000000000000000" pitchFamily="2" charset="2"/>
              <a:buChar char="à"/>
            </a:pPr>
            <a:endParaRPr lang="en-US" sz="1800" dirty="0">
              <a:solidFill>
                <a:schemeClr val="tx1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E0008812-CBB4-4ADA-8386-AD2B828A74B7}"/>
              </a:ext>
            </a:extLst>
          </p:cNvPr>
          <p:cNvSpPr/>
          <p:nvPr/>
        </p:nvSpPr>
        <p:spPr>
          <a:xfrm>
            <a:off x="130202" y="188640"/>
            <a:ext cx="3873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Key take away thoughts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E86876A-5B91-44C2-B88A-CB1A8C45B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0050" y="5301208"/>
            <a:ext cx="2083950" cy="1417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801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3881E82-F91B-4A7F-94D2-D98A7604B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80" y="7144"/>
            <a:ext cx="8280920" cy="1143000"/>
          </a:xfrm>
        </p:spPr>
        <p:txBody>
          <a:bodyPr/>
          <a:lstStyle/>
          <a:p>
            <a:r>
              <a:rPr lang="en-US" dirty="0"/>
              <a:t>What are the guideline gaps?</a:t>
            </a: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E299124F-FC70-4F11-81DC-064B58577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08720"/>
            <a:ext cx="4067944" cy="3006284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7D6E29A6-ED7A-44D5-900F-A65308FC3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1700" y="3717032"/>
            <a:ext cx="4589410" cy="3006284"/>
          </a:xfrm>
          <a:prstGeom prst="rect">
            <a:avLst/>
          </a:prstGeom>
        </p:spPr>
      </p:pic>
      <p:sp>
        <p:nvSpPr>
          <p:cNvPr id="5" name="Τίτλος 1">
            <a:extLst>
              <a:ext uri="{FF2B5EF4-FFF2-40B4-BE49-F238E27FC236}">
                <a16:creationId xmlns:a16="http://schemas.microsoft.com/office/drawing/2014/main" id="{A9925F5E-2576-4166-B65D-83DC9FA9734A}"/>
              </a:ext>
            </a:extLst>
          </p:cNvPr>
          <p:cNvSpPr txBox="1">
            <a:spLocks/>
          </p:cNvSpPr>
          <p:nvPr/>
        </p:nvSpPr>
        <p:spPr>
          <a:xfrm>
            <a:off x="4425152" y="1150144"/>
            <a:ext cx="3855768" cy="4792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4313" indent="-214313" algn="just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en-US" sz="1800" dirty="0">
                <a:solidFill>
                  <a:schemeClr val="tx1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Why are we afraid to talk about maintenance and employ it as a goal?</a:t>
            </a:r>
          </a:p>
          <a:p>
            <a:pPr marL="214313" indent="-214313" algn="just">
              <a:lnSpc>
                <a:spcPct val="100000"/>
              </a:lnSpc>
              <a:buFont typeface="Wingdings" panose="05000000000000000000" pitchFamily="2" charset="2"/>
              <a:buChar char="à"/>
            </a:pPr>
            <a:endParaRPr lang="en-US" sz="1800" dirty="0">
              <a:solidFill>
                <a:schemeClr val="tx1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marL="214313" indent="-214313" algn="just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en-US" sz="1800" dirty="0">
                <a:solidFill>
                  <a:schemeClr val="tx1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Why do we avoid the issue of circumferences?</a:t>
            </a:r>
          </a:p>
          <a:p>
            <a:pPr algn="just">
              <a:lnSpc>
                <a:spcPct val="100000"/>
              </a:lnSpc>
            </a:pPr>
            <a:endParaRPr lang="en-US" sz="1800" dirty="0">
              <a:solidFill>
                <a:schemeClr val="tx1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marL="214313" indent="-214313" algn="just">
              <a:lnSpc>
                <a:spcPct val="100000"/>
              </a:lnSpc>
              <a:buFont typeface="Wingdings" panose="05000000000000000000" pitchFamily="2" charset="2"/>
              <a:buChar char="à"/>
            </a:pPr>
            <a:endParaRPr lang="en-US" sz="1800" dirty="0">
              <a:solidFill>
                <a:schemeClr val="tx1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marL="214313" indent="-214313" algn="just">
              <a:lnSpc>
                <a:spcPct val="100000"/>
              </a:lnSpc>
              <a:buFont typeface="Wingdings" panose="05000000000000000000" pitchFamily="2" charset="2"/>
              <a:buChar char="à"/>
            </a:pPr>
            <a:endParaRPr lang="en-US" sz="1800" dirty="0">
              <a:solidFill>
                <a:schemeClr val="tx1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6" name="Τίτλος 1">
            <a:extLst>
              <a:ext uri="{FF2B5EF4-FFF2-40B4-BE49-F238E27FC236}">
                <a16:creationId xmlns:a16="http://schemas.microsoft.com/office/drawing/2014/main" id="{ACDAC76A-FEEB-4051-B6A5-BAE5E1F530F0}"/>
              </a:ext>
            </a:extLst>
          </p:cNvPr>
          <p:cNvSpPr txBox="1">
            <a:spLocks/>
          </p:cNvSpPr>
          <p:nvPr/>
        </p:nvSpPr>
        <p:spPr>
          <a:xfrm>
            <a:off x="215460" y="4337375"/>
            <a:ext cx="3855768" cy="4792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4313" indent="-214313" algn="just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en-US" sz="1800" dirty="0">
                <a:solidFill>
                  <a:schemeClr val="tx1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Do we know what the best mix of evidence based practice and experience is needed to truly create a personalized diet?</a:t>
            </a:r>
          </a:p>
          <a:p>
            <a:pPr algn="just">
              <a:lnSpc>
                <a:spcPct val="100000"/>
              </a:lnSpc>
            </a:pPr>
            <a:endParaRPr lang="en-US" sz="1800" dirty="0">
              <a:solidFill>
                <a:schemeClr val="tx1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marL="214313" indent="-214313" algn="just">
              <a:lnSpc>
                <a:spcPct val="100000"/>
              </a:lnSpc>
              <a:buFont typeface="Wingdings" panose="05000000000000000000" pitchFamily="2" charset="2"/>
              <a:buChar char="à"/>
            </a:pPr>
            <a:endParaRPr lang="en-US" sz="1800" dirty="0">
              <a:solidFill>
                <a:schemeClr val="tx1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marL="214313" indent="-214313" algn="just">
              <a:lnSpc>
                <a:spcPct val="100000"/>
              </a:lnSpc>
              <a:buFont typeface="Wingdings" panose="05000000000000000000" pitchFamily="2" charset="2"/>
              <a:buChar char="à"/>
            </a:pPr>
            <a:endParaRPr lang="en-US" sz="1800" dirty="0">
              <a:solidFill>
                <a:schemeClr val="tx1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159CBFE0-E7C6-4FE0-A3AA-EA856D5B0A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77272"/>
            <a:ext cx="4211960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637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60418"/>
              </p:ext>
            </p:extLst>
          </p:nvPr>
        </p:nvGraphicFramePr>
        <p:xfrm>
          <a:off x="104774" y="1052736"/>
          <a:ext cx="8934451" cy="5105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3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81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r>
                        <a:rPr lang="en-US" sz="1700" dirty="0"/>
                        <a:t>Evidence</a:t>
                      </a:r>
                      <a:r>
                        <a:rPr lang="en-US" sz="1700" baseline="0" dirty="0"/>
                        <a:t> Strength</a:t>
                      </a:r>
                      <a:endParaRPr lang="en-US" sz="1700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Diet &amp; Obesity treatment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7340">
                <a:tc rowSpan="5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Strong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5-10% weight loss over 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6 months </a:t>
                      </a:r>
                      <a:r>
                        <a:rPr lang="en-US" sz="1700" dirty="0"/>
                        <a:t>is realistic and with a proven health</a:t>
                      </a:r>
                      <a:r>
                        <a:rPr lang="en-US" sz="1700" baseline="0" dirty="0"/>
                        <a:t> benefit</a:t>
                      </a:r>
                    </a:p>
                    <a:p>
                      <a:pPr marL="1597025" indent="-450850" algn="l">
                        <a:buFontTx/>
                        <a:buChar char="-"/>
                      </a:pPr>
                      <a:r>
                        <a:rPr lang="en-US" sz="1700" baseline="0" dirty="0"/>
                        <a:t>Reduce BP</a:t>
                      </a:r>
                    </a:p>
                    <a:p>
                      <a:pPr marL="1597025" indent="-450850" algn="l">
                        <a:buFontTx/>
                        <a:buChar char="-"/>
                      </a:pPr>
                      <a:r>
                        <a:rPr lang="en-US" sz="1700" baseline="0" dirty="0"/>
                        <a:t>Improve LDL and HDL cholesterol</a:t>
                      </a:r>
                    </a:p>
                    <a:p>
                      <a:pPr marL="1597025" indent="-450850" algn="l">
                        <a:buFontTx/>
                        <a:buChar char="-"/>
                      </a:pPr>
                      <a:r>
                        <a:rPr lang="en-US" sz="1700" baseline="0" dirty="0"/>
                        <a:t>Large improvements in TG and blood glucose</a:t>
                      </a:r>
                    </a:p>
                    <a:p>
                      <a:pPr marL="1597025" indent="-450850" algn="l">
                        <a:buFontTx/>
                        <a:buChar char="-"/>
                      </a:pPr>
                      <a:r>
                        <a:rPr lang="en-US" sz="1700" baseline="0" dirty="0"/>
                        <a:t>Reduce the need of medication </a:t>
                      </a:r>
                      <a:endParaRPr lang="en-US" sz="1700" dirty="0"/>
                    </a:p>
                  </a:txBody>
                  <a:tcPr marL="68580" marR="68580" marT="34290" marB="3429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Lifestyle interventions based on patient’s preferences, health</a:t>
                      </a:r>
                      <a:r>
                        <a:rPr lang="en-US" sz="1700" baseline="0" dirty="0"/>
                        <a:t> status by nutrition professionals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30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en-US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Promote long-term success by prescribing diets based on cultural preferences (e.g. Mediterranean / Nordic diet)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5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Promote the increase of physical</a:t>
                      </a:r>
                      <a:r>
                        <a:rPr lang="en-US" sz="1700" baseline="0" dirty="0"/>
                        <a:t> activity and discuss its usefulness for maintenance </a:t>
                      </a:r>
                      <a:endParaRPr lang="en-US" sz="1700" dirty="0"/>
                    </a:p>
                  </a:txBody>
                  <a:tcPr marL="68580" marR="68580" marT="34290" marB="3429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74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Prescribe</a:t>
                      </a:r>
                      <a:r>
                        <a:rPr lang="en-US" sz="1700" baseline="0" dirty="0"/>
                        <a:t> </a:t>
                      </a:r>
                      <a:r>
                        <a:rPr lang="en-US" sz="1700" b="1" baseline="0" dirty="0">
                          <a:solidFill>
                            <a:srgbClr val="C00000"/>
                          </a:solidFill>
                        </a:rPr>
                        <a:t>600 kcal/d</a:t>
                      </a:r>
                      <a:r>
                        <a:rPr lang="en-US" sz="1700" baseline="0" dirty="0"/>
                        <a:t> energy deficit</a:t>
                      </a:r>
                    </a:p>
                    <a:p>
                      <a:pPr algn="ctr"/>
                      <a:r>
                        <a:rPr lang="en-US" sz="1700" baseline="0" dirty="0"/>
                        <a:t>Can reach </a:t>
                      </a:r>
                      <a:r>
                        <a:rPr lang="en-US" sz="1700" u="sng" baseline="0" dirty="0"/>
                        <a:t>750-1000 kcal/d</a:t>
                      </a:r>
                      <a:r>
                        <a:rPr lang="en-US" sz="1700" baseline="0" dirty="0"/>
                        <a:t> based on weight status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US" sz="1700" b="1" baseline="0" dirty="0">
                          <a:solidFill>
                            <a:srgbClr val="FF3399"/>
                          </a:solidFill>
                        </a:rPr>
                        <a:t>1200-1500 kcal/d 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US" sz="1700" b="1" baseline="0" dirty="0">
                          <a:solidFill>
                            <a:srgbClr val="002060"/>
                          </a:solidFill>
                        </a:rPr>
                        <a:t>1500- 1800 kcal/d</a:t>
                      </a:r>
                      <a:endParaRPr lang="en-US" sz="17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22583" y="287405"/>
            <a:ext cx="591700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700" b="1" i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Strengthen the existing knowledge</a:t>
            </a:r>
            <a:endParaRPr lang="en-US" sz="2700" b="1" i="1" dirty="0"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32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046359"/>
              </p:ext>
            </p:extLst>
          </p:nvPr>
        </p:nvGraphicFramePr>
        <p:xfrm>
          <a:off x="262303" y="1351362"/>
          <a:ext cx="8672147" cy="494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3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r>
                        <a:rPr lang="en-US" sz="1700" dirty="0"/>
                        <a:t>Evidence</a:t>
                      </a:r>
                      <a:r>
                        <a:rPr lang="en-US" sz="1700" baseline="0" dirty="0"/>
                        <a:t> Strength</a:t>
                      </a:r>
                      <a:endParaRPr lang="en-US" sz="1700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Diet &amp; Obesity treatment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1300">
                <a:tc rowSpan="5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Strong 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Even</a:t>
                      </a:r>
                      <a:r>
                        <a:rPr lang="en-US" sz="1700" baseline="0" dirty="0"/>
                        <a:t> reductions as small as 3-5% are clinically meaningful</a:t>
                      </a:r>
                    </a:p>
                    <a:p>
                      <a:pPr marL="1022350" indent="-285750" algn="l">
                        <a:buFontTx/>
                        <a:buChar char="-"/>
                      </a:pPr>
                      <a:r>
                        <a:rPr lang="en-US" sz="1700" baseline="0" dirty="0"/>
                        <a:t>Triglycerides     -  Blood glucose</a:t>
                      </a:r>
                    </a:p>
                    <a:p>
                      <a:pPr marL="1022350" indent="-285750" algn="l">
                        <a:buFontTx/>
                        <a:buChar char="-"/>
                      </a:pPr>
                      <a:r>
                        <a:rPr lang="en-US" sz="1700" baseline="0" dirty="0"/>
                        <a:t>HbA1c               -   Risk of developing T2DM</a:t>
                      </a:r>
                      <a:endParaRPr lang="en-US" sz="1700" dirty="0"/>
                    </a:p>
                  </a:txBody>
                  <a:tcPr marL="68580" marR="68580" marT="34290" marB="3429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Focus on changes</a:t>
                      </a:r>
                      <a:r>
                        <a:rPr lang="en-US" sz="1700" baseline="0" dirty="0"/>
                        <a:t> in Body Composition Waist Circumference and Fat Free Mass</a:t>
                      </a:r>
                      <a:endParaRPr lang="en-US" sz="1700" dirty="0"/>
                    </a:p>
                  </a:txBody>
                  <a:tcPr marL="68580" marR="68580" marT="34290" marB="3429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5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aseline="0" dirty="0"/>
                        <a:t>&gt;6 months long weight loss interventions followed by &gt;1y long maintenance</a:t>
                      </a:r>
                      <a:endParaRPr lang="en-US" sz="1700" dirty="0"/>
                    </a:p>
                  </a:txBody>
                  <a:tcPr marL="68580" marR="68580" marT="34290" marB="3429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Utilize</a:t>
                      </a:r>
                      <a:r>
                        <a:rPr lang="en-US" sz="1700" baseline="0" dirty="0"/>
                        <a:t> techniques from Cognitive </a:t>
                      </a:r>
                      <a:r>
                        <a:rPr lang="en-US" sz="1700" baseline="0" dirty="0" err="1"/>
                        <a:t>Behavioural</a:t>
                      </a:r>
                      <a:r>
                        <a:rPr lang="en-US" sz="1700" baseline="0" dirty="0"/>
                        <a:t> Therapy (CBT) and Acceptance- Commitment therapy (ACT) to access and increase motivation</a:t>
                      </a:r>
                      <a:endParaRPr lang="en-US" sz="1700" dirty="0"/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258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During maintenance: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700" baseline="0" dirty="0"/>
                        <a:t>Contact with interventionist monthly (face-to-face or via telephone)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700" baseline="0" dirty="0"/>
                        <a:t>Weekly body weight maintenance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700" baseline="0" dirty="0"/>
                        <a:t>Lifelong reduced energy diet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700" baseline="0" dirty="0"/>
                        <a:t>High levels of physical activity (200-300 min/week)</a:t>
                      </a:r>
                      <a:endParaRPr lang="en-US" sz="1700" dirty="0"/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62303" y="548680"/>
            <a:ext cx="391645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700" b="1" i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Utilize more of these…</a:t>
            </a:r>
            <a:endParaRPr lang="en-US" sz="2700" b="1" i="1" dirty="0"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31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4198" y="1689627"/>
          <a:ext cx="7105650" cy="288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8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r>
                        <a:rPr lang="en-US" sz="1700" dirty="0"/>
                        <a:t>Evidence</a:t>
                      </a:r>
                      <a:r>
                        <a:rPr lang="en-US" sz="1700" baseline="0" dirty="0"/>
                        <a:t> Strength</a:t>
                      </a:r>
                      <a:endParaRPr lang="en-US" sz="1700" dirty="0"/>
                    </a:p>
                  </a:txBody>
                  <a:tcPr marL="68580" marR="68580" marT="34290" marB="3429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Diet &amp; Obesity treatment</a:t>
                      </a:r>
                    </a:p>
                  </a:txBody>
                  <a:tcPr marL="68580" marR="68580" marT="34290" marB="3429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 rowSpan="7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Weak</a:t>
                      </a:r>
                    </a:p>
                  </a:txBody>
                  <a:tcPr marL="68580" marR="68580" marT="34290" marB="34290" anchor="ctr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baseline="0" dirty="0">
                          <a:solidFill>
                            <a:schemeClr val="tx1"/>
                          </a:solidFill>
                        </a:rPr>
                        <a:t>↓energy density of foods</a:t>
                      </a:r>
                      <a:endParaRPr lang="en-US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rgbClr val="FF0000">
                        <a:alpha val="4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baseline="0" dirty="0">
                          <a:solidFill>
                            <a:schemeClr val="tx1"/>
                          </a:solidFill>
                        </a:rPr>
                        <a:t>↓portion size</a:t>
                      </a:r>
                      <a:endParaRPr lang="en-US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rgbClr val="FF0000">
                        <a:alpha val="4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700" b="0" i="0" dirty="0">
                          <a:solidFill>
                            <a:schemeClr val="tx1"/>
                          </a:solidFill>
                        </a:rPr>
                        <a:t>Avoid in-between meals snacking</a:t>
                      </a:r>
                    </a:p>
                  </a:txBody>
                  <a:tcPr marL="68580" marR="68580" marT="34290" marB="34290" anchor="ctr">
                    <a:solidFill>
                      <a:srgbClr val="FF0000">
                        <a:alpha val="4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1"/>
                          </a:solidFill>
                        </a:rPr>
                        <a:t>Not skipping</a:t>
                      </a:r>
                      <a:r>
                        <a:rPr lang="en-US" sz="1700" b="0" baseline="0" dirty="0">
                          <a:solidFill>
                            <a:schemeClr val="tx1"/>
                          </a:solidFill>
                        </a:rPr>
                        <a:t> breakfast</a:t>
                      </a:r>
                      <a:endParaRPr lang="en-US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rgbClr val="FF0000">
                        <a:alpha val="4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1"/>
                          </a:solidFill>
                        </a:rPr>
                        <a:t>Avoid eating at night time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4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1"/>
                          </a:solidFill>
                        </a:rPr>
                        <a:t>Avoid the consumption of added sugars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4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15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1"/>
                          </a:solidFill>
                        </a:rPr>
                        <a:t>Manage and reduce episodes of loss of control &amp; binge eating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4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9104" y="5070878"/>
            <a:ext cx="8645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It is currently unclear whether those techniques alone are likely to promote substantial weight change</a:t>
            </a:r>
          </a:p>
          <a:p>
            <a:pPr marL="257175" indent="-257175">
              <a:buFontTx/>
              <a:buChar char="-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Not as part of a lifestyle change program but </a:t>
            </a:r>
            <a:r>
              <a:rPr lang="en-US" b="1" u="sng" dirty="0">
                <a:solidFill>
                  <a:schemeClr val="accent5">
                    <a:lumMod val="75000"/>
                  </a:schemeClr>
                </a:solidFill>
              </a:rPr>
              <a:t>independently</a:t>
            </a:r>
          </a:p>
          <a:p>
            <a:pPr marL="257175" indent="-257175">
              <a:buFontTx/>
              <a:buChar char="-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Potentially difficult to dissect effects or study separately</a:t>
            </a:r>
          </a:p>
        </p:txBody>
      </p:sp>
      <p:sp>
        <p:nvSpPr>
          <p:cNvPr id="5" name="Rectangle 4"/>
          <p:cNvSpPr/>
          <p:nvPr/>
        </p:nvSpPr>
        <p:spPr>
          <a:xfrm>
            <a:off x="6471" y="265406"/>
            <a:ext cx="8142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700" b="1" i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really appropriate when building a personalised diet plan?</a:t>
            </a:r>
            <a:endParaRPr lang="en-US" sz="2700" b="1" i="1" dirty="0"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77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B4D7D29-5F8C-4178-93B3-F1AF14E89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83" y="-9441"/>
            <a:ext cx="8910901" cy="1143000"/>
          </a:xfrm>
        </p:spPr>
        <p:txBody>
          <a:bodyPr>
            <a:normAutofit/>
          </a:bodyPr>
          <a:lstStyle/>
          <a:p>
            <a:r>
              <a:rPr lang="en-US" dirty="0"/>
              <a:t>What are the current needs in Europe?</a:t>
            </a:r>
          </a:p>
        </p:txBody>
      </p:sp>
      <p:sp>
        <p:nvSpPr>
          <p:cNvPr id="5" name="Θέση περιεχομένου 2">
            <a:extLst>
              <a:ext uri="{FF2B5EF4-FFF2-40B4-BE49-F238E27FC236}">
                <a16:creationId xmlns:a16="http://schemas.microsoft.com/office/drawing/2014/main" id="{A08327BA-5984-4986-AEBB-CDDEA72286AA}"/>
              </a:ext>
            </a:extLst>
          </p:cNvPr>
          <p:cNvSpPr txBox="1">
            <a:spLocks/>
          </p:cNvSpPr>
          <p:nvPr/>
        </p:nvSpPr>
        <p:spPr bwMode="auto">
          <a:xfrm>
            <a:off x="-80415" y="1025547"/>
            <a:ext cx="3165729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F3F3F"/>
              </a:buClr>
              <a:buSzPct val="90000"/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90000"/>
              <a:buFont typeface="Arial" pitchFamily="34" charset="0"/>
              <a:buChar char="•"/>
              <a:defRPr sz="2800" kern="12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97244"/>
              </a:buClr>
              <a:buSzPct val="90000"/>
              <a:buFont typeface="Arial" pitchFamily="34" charset="0"/>
              <a:buChar char="•"/>
              <a:defRPr sz="24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F3F3F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F3F3F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336699"/>
                </a:solidFill>
                <a:latin typeface="+mj-lt"/>
                <a:ea typeface="+mj-ea"/>
                <a:cs typeface="+mj-cs"/>
              </a:rPr>
              <a:t>ESDN Obesity is running a follow up survey collecting guidelines for the 2016-2021 period</a:t>
            </a:r>
          </a:p>
          <a:p>
            <a:pPr>
              <a:spcBef>
                <a:spcPct val="0"/>
              </a:spcBef>
            </a:pPr>
            <a:endParaRPr lang="en-US" sz="2000" dirty="0">
              <a:solidFill>
                <a:srgbClr val="336699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336699"/>
                </a:solidFill>
                <a:latin typeface="+mj-lt"/>
                <a:ea typeface="+mj-ea"/>
                <a:cs typeface="+mj-cs"/>
              </a:rPr>
              <a:t>Currently &gt;13 countries have participated (NDAs)</a:t>
            </a:r>
          </a:p>
          <a:p>
            <a:pPr>
              <a:spcBef>
                <a:spcPct val="0"/>
              </a:spcBef>
            </a:pPr>
            <a:endParaRPr lang="en-US" sz="2000" dirty="0">
              <a:solidFill>
                <a:srgbClr val="336699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336699"/>
                </a:solidFill>
                <a:latin typeface="+mj-lt"/>
                <a:ea typeface="+mj-ea"/>
                <a:cs typeface="+mj-cs"/>
              </a:rPr>
              <a:t>&gt;90 individual answers from dieticians</a:t>
            </a:r>
          </a:p>
          <a:p>
            <a:pPr>
              <a:spcBef>
                <a:spcPct val="0"/>
              </a:spcBef>
            </a:pPr>
            <a:endParaRPr lang="en-US" sz="2000" dirty="0">
              <a:solidFill>
                <a:srgbClr val="336699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n-US" sz="2000" dirty="0">
              <a:solidFill>
                <a:srgbClr val="336699"/>
              </a:solidFill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sz="2000" dirty="0">
              <a:solidFill>
                <a:srgbClr val="33669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427CAA1E-8AB6-498A-9565-2278E7E69F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7"/>
          <a:stretch/>
        </p:blipFill>
        <p:spPr>
          <a:xfrm>
            <a:off x="3085314" y="1079330"/>
            <a:ext cx="5355539" cy="4752975"/>
          </a:xfr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23C29F96-829F-42D6-8FD7-DD3E55E8B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7272"/>
            <a:ext cx="5508104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560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1">
            <a:extLst>
              <a:ext uri="{FF2B5EF4-FFF2-40B4-BE49-F238E27FC236}">
                <a16:creationId xmlns:a16="http://schemas.microsoft.com/office/drawing/2014/main" id="{4CDE9A51-A7C3-4349-8DA7-527DF2A17902}"/>
              </a:ext>
            </a:extLst>
          </p:cNvPr>
          <p:cNvSpPr txBox="1">
            <a:spLocks/>
          </p:cNvSpPr>
          <p:nvPr/>
        </p:nvSpPr>
        <p:spPr>
          <a:xfrm>
            <a:off x="140168" y="1124744"/>
            <a:ext cx="8412831" cy="4792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endParaRPr lang="en-US" sz="1800" dirty="0">
              <a:solidFill>
                <a:schemeClr val="tx1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marL="214313" indent="-214313" algn="just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en-US" sz="1800" dirty="0">
                <a:solidFill>
                  <a:schemeClr val="tx1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Production of the EFAD/EASO guidelines on the dietetic treatment of obesity</a:t>
            </a:r>
          </a:p>
          <a:p>
            <a:pPr marL="214313" indent="-214313" algn="just">
              <a:lnSpc>
                <a:spcPct val="100000"/>
              </a:lnSpc>
              <a:buFont typeface="Wingdings" panose="05000000000000000000" pitchFamily="2" charset="2"/>
              <a:buChar char="à"/>
            </a:pPr>
            <a:endParaRPr lang="en-US" sz="1800" dirty="0">
              <a:solidFill>
                <a:schemeClr val="tx1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marL="214313" indent="-214313" algn="just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en-US" sz="1800" dirty="0">
                <a:solidFill>
                  <a:schemeClr val="tx1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Expansion to childhood obesity</a:t>
            </a:r>
          </a:p>
          <a:p>
            <a:pPr marL="214313" indent="-214313" algn="just">
              <a:lnSpc>
                <a:spcPct val="100000"/>
              </a:lnSpc>
              <a:buFont typeface="Wingdings" panose="05000000000000000000" pitchFamily="2" charset="2"/>
              <a:buChar char="à"/>
            </a:pPr>
            <a:endParaRPr lang="en-US" sz="1800" dirty="0">
              <a:solidFill>
                <a:schemeClr val="tx1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marL="214313" indent="-214313" algn="just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en-US" sz="1800" dirty="0">
                <a:solidFill>
                  <a:schemeClr val="tx1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Creation of a European network of Obesity Dieticians</a:t>
            </a:r>
          </a:p>
          <a:p>
            <a:pPr marL="214313" indent="-214313" algn="just">
              <a:lnSpc>
                <a:spcPct val="100000"/>
              </a:lnSpc>
              <a:buFont typeface="Wingdings" panose="05000000000000000000" pitchFamily="2" charset="2"/>
              <a:buChar char="à"/>
            </a:pPr>
            <a:endParaRPr lang="en-US" sz="1800" dirty="0">
              <a:solidFill>
                <a:schemeClr val="tx1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marL="214313" indent="-214313" algn="just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en-US" sz="1800" dirty="0">
                <a:solidFill>
                  <a:schemeClr val="tx1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https://www.facebook.com/groups/httpwww.efad.orgenusspecialistsnetworksobe</a:t>
            </a:r>
          </a:p>
          <a:p>
            <a:pPr marL="214313" indent="-214313" algn="just">
              <a:lnSpc>
                <a:spcPct val="100000"/>
              </a:lnSpc>
              <a:buFont typeface="Wingdings" panose="05000000000000000000" pitchFamily="2" charset="2"/>
              <a:buChar char="à"/>
            </a:pPr>
            <a:endParaRPr lang="en-US" sz="1800" dirty="0">
              <a:solidFill>
                <a:schemeClr val="tx1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E0008812-CBB4-4ADA-8386-AD2B828A74B7}"/>
              </a:ext>
            </a:extLst>
          </p:cNvPr>
          <p:cNvSpPr/>
          <p:nvPr/>
        </p:nvSpPr>
        <p:spPr>
          <a:xfrm>
            <a:off x="140168" y="260648"/>
            <a:ext cx="21323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Future Steps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5F1CCCEC-51A7-41D9-BF22-5CCC2F903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861048"/>
            <a:ext cx="4572001" cy="25739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FB7580-DCD9-4662-8121-255A9C56D9CE}"/>
              </a:ext>
            </a:extLst>
          </p:cNvPr>
          <p:cNvSpPr txBox="1"/>
          <p:nvPr/>
        </p:nvSpPr>
        <p:spPr>
          <a:xfrm>
            <a:off x="5652120" y="551723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effectLst/>
                <a:latin typeface="Segoe UI Historic" panose="020B0502040204020203" pitchFamily="34" charset="0"/>
                <a:hlinkClick r:id="rId3"/>
              </a:rPr>
              <a:t>https://buff.ly/3ted5rK</a:t>
            </a:r>
            <a:b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</a:br>
            <a:endParaRPr lang="en-US" dirty="0"/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E0AF65D2-FD70-4949-B03E-BF463CC665E7}"/>
              </a:ext>
            </a:extLst>
          </p:cNvPr>
          <p:cNvSpPr/>
          <p:nvPr/>
        </p:nvSpPr>
        <p:spPr>
          <a:xfrm>
            <a:off x="5076056" y="4207004"/>
            <a:ext cx="39627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The 2021 survey is still running!!!</a:t>
            </a:r>
          </a:p>
        </p:txBody>
      </p:sp>
    </p:spTree>
    <p:extLst>
      <p:ext uri="{BB962C8B-B14F-4D97-AF65-F5344CB8AC3E}">
        <p14:creationId xmlns:p14="http://schemas.microsoft.com/office/powerpoint/2010/main" val="375510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52884F0-EBDF-4DB6-A965-85D59911F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71400"/>
            <a:ext cx="8280920" cy="1143000"/>
          </a:xfrm>
        </p:spPr>
        <p:txBody>
          <a:bodyPr/>
          <a:lstStyle/>
          <a:p>
            <a:r>
              <a:rPr lang="en-US" dirty="0"/>
              <a:t>Obesity prevalence on the rise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532FDB03-CB67-4870-9635-31774D07DF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0" t="3669" r="2752" b="4799"/>
          <a:stretch/>
        </p:blipFill>
        <p:spPr>
          <a:xfrm>
            <a:off x="1842923" y="663537"/>
            <a:ext cx="7272808" cy="52597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F05307-7CB8-44F0-8102-E192BF7476D1}"/>
              </a:ext>
            </a:extLst>
          </p:cNvPr>
          <p:cNvSpPr txBox="1"/>
          <p:nvPr/>
        </p:nvSpPr>
        <p:spPr>
          <a:xfrm>
            <a:off x="5724128" y="6067501"/>
            <a:ext cx="33195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Janssen F, et al: Obesity Prevalence in the Long-Term Future in 18 European Countries and in the USA. </a:t>
            </a:r>
            <a:r>
              <a:rPr lang="en-US" sz="1200" dirty="0" err="1"/>
              <a:t>Obes</a:t>
            </a:r>
            <a:r>
              <a:rPr lang="en-US" sz="1200" dirty="0"/>
              <a:t> Facts 2020</a:t>
            </a:r>
          </a:p>
        </p:txBody>
      </p:sp>
      <p:sp>
        <p:nvSpPr>
          <p:cNvPr id="5" name="Θέση περιεχομένου 2">
            <a:extLst>
              <a:ext uri="{FF2B5EF4-FFF2-40B4-BE49-F238E27FC236}">
                <a16:creationId xmlns:a16="http://schemas.microsoft.com/office/drawing/2014/main" id="{52234D80-A06E-4E89-8900-09229B2B84A7}"/>
              </a:ext>
            </a:extLst>
          </p:cNvPr>
          <p:cNvSpPr txBox="1">
            <a:spLocks/>
          </p:cNvSpPr>
          <p:nvPr/>
        </p:nvSpPr>
        <p:spPr bwMode="auto">
          <a:xfrm>
            <a:off x="0" y="1340768"/>
            <a:ext cx="1783927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F3F3F"/>
              </a:buClr>
              <a:buSzPct val="90000"/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90000"/>
              <a:buFont typeface="Arial" pitchFamily="34" charset="0"/>
              <a:buChar char="•"/>
              <a:defRPr sz="2800" kern="12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97244"/>
              </a:buClr>
              <a:buSzPct val="90000"/>
              <a:buFont typeface="Arial" pitchFamily="34" charset="0"/>
              <a:buChar char="•"/>
              <a:defRPr sz="24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F3F3F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F3F3F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sz="2000" dirty="0">
                <a:solidFill>
                  <a:srgbClr val="336699"/>
                </a:solidFill>
                <a:latin typeface="+mj-lt"/>
                <a:ea typeface="+mj-ea"/>
                <a:cs typeface="+mj-cs"/>
              </a:rPr>
              <a:t>There are no signs for a reduction in obesity</a:t>
            </a:r>
          </a:p>
          <a:p>
            <a:pPr marL="0" indent="0" algn="ctr">
              <a:spcBef>
                <a:spcPct val="0"/>
              </a:spcBef>
              <a:buNone/>
            </a:pPr>
            <a:endParaRPr lang="en-US" sz="2000" dirty="0">
              <a:solidFill>
                <a:srgbClr val="336699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sz="2000" dirty="0">
                <a:solidFill>
                  <a:srgbClr val="336699"/>
                </a:solidFill>
                <a:latin typeface="+mj-lt"/>
                <a:ea typeface="+mj-ea"/>
                <a:cs typeface="+mj-cs"/>
              </a:rPr>
              <a:t>The issue seems to expanding at a lower speed but the change is still upwards</a:t>
            </a:r>
          </a:p>
          <a:p>
            <a:pPr>
              <a:spcBef>
                <a:spcPct val="0"/>
              </a:spcBef>
            </a:pPr>
            <a:endParaRPr lang="en-US" sz="2000" dirty="0">
              <a:solidFill>
                <a:srgbClr val="336699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n-US" sz="2000" dirty="0">
              <a:solidFill>
                <a:srgbClr val="336699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n-US" sz="2000" b="1" u="sng" dirty="0">
              <a:solidFill>
                <a:srgbClr val="33669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4D825E6B-37C8-4DF6-8E07-2DDF9F8FF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23336"/>
            <a:ext cx="5148064" cy="93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35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AD6CC555-D514-4255-AFC3-75C9438338E9}"/>
              </a:ext>
            </a:extLst>
          </p:cNvPr>
          <p:cNvSpPr/>
          <p:nvPr/>
        </p:nvSpPr>
        <p:spPr>
          <a:xfrm>
            <a:off x="21916" y="5725434"/>
            <a:ext cx="2461852" cy="1015934"/>
          </a:xfrm>
          <a:prstGeom prst="rect">
            <a:avLst/>
          </a:prstGeom>
          <a:solidFill>
            <a:srgbClr val="EEEBEA"/>
          </a:solidFill>
          <a:ln>
            <a:solidFill>
              <a:srgbClr val="EEEB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52884F0-EBDF-4DB6-A965-85D59911F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71400"/>
            <a:ext cx="8280920" cy="1143000"/>
          </a:xfrm>
        </p:spPr>
        <p:txBody>
          <a:bodyPr/>
          <a:lstStyle/>
          <a:p>
            <a:r>
              <a:rPr lang="en-US" dirty="0"/>
              <a:t>Obesity prevalence on the rise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821EDD34-7145-4C0C-9017-186EDA47A4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1" t="6599" r="1907" b="2685"/>
          <a:stretch/>
        </p:blipFill>
        <p:spPr>
          <a:xfrm>
            <a:off x="2012020" y="708338"/>
            <a:ext cx="7110064" cy="54413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3DEF4F-7A64-43A3-86FE-6DDC3DF595E5}"/>
              </a:ext>
            </a:extLst>
          </p:cNvPr>
          <p:cNvSpPr txBox="1"/>
          <p:nvPr/>
        </p:nvSpPr>
        <p:spPr>
          <a:xfrm>
            <a:off x="2267745" y="6368642"/>
            <a:ext cx="68452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Janssen F, et al: Obesity Prevalence in the Long-Term Future in 18 European Countries and in the USA. </a:t>
            </a:r>
            <a:r>
              <a:rPr lang="en-US" sz="1200" dirty="0" err="1"/>
              <a:t>Obes</a:t>
            </a:r>
            <a:r>
              <a:rPr lang="en-US" sz="1200" dirty="0"/>
              <a:t> Facts 2020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4E873485-414E-4A53-9D76-435414F3FF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320" t="2857" r="48941" b="94487"/>
          <a:stretch/>
        </p:blipFill>
        <p:spPr>
          <a:xfrm>
            <a:off x="7672831" y="5005030"/>
            <a:ext cx="1075633" cy="296177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560A339B-D41E-46A3-9766-F89BDD804D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182" t="3529" r="38398" b="94480"/>
          <a:stretch/>
        </p:blipFill>
        <p:spPr>
          <a:xfrm>
            <a:off x="7720201" y="5453866"/>
            <a:ext cx="1028264" cy="271568"/>
          </a:xfrm>
          <a:prstGeom prst="rect">
            <a:avLst/>
          </a:prstGeom>
        </p:spPr>
      </p:pic>
      <p:sp>
        <p:nvSpPr>
          <p:cNvPr id="8" name="Θέση περιεχομένου 2">
            <a:extLst>
              <a:ext uri="{FF2B5EF4-FFF2-40B4-BE49-F238E27FC236}">
                <a16:creationId xmlns:a16="http://schemas.microsoft.com/office/drawing/2014/main" id="{331B47ED-C883-4790-9906-2A6A2B53CAE2}"/>
              </a:ext>
            </a:extLst>
          </p:cNvPr>
          <p:cNvSpPr txBox="1">
            <a:spLocks/>
          </p:cNvSpPr>
          <p:nvPr/>
        </p:nvSpPr>
        <p:spPr bwMode="auto">
          <a:xfrm>
            <a:off x="21916" y="1754715"/>
            <a:ext cx="1783927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F3F3F"/>
              </a:buClr>
              <a:buSzPct val="90000"/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90000"/>
              <a:buFont typeface="Arial" pitchFamily="34" charset="0"/>
              <a:buChar char="•"/>
              <a:defRPr sz="2800" kern="12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97244"/>
              </a:buClr>
              <a:buSzPct val="90000"/>
              <a:buFont typeface="Arial" pitchFamily="34" charset="0"/>
              <a:buChar char="•"/>
              <a:defRPr sz="24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F3F3F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F3F3F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sz="2000" dirty="0">
                <a:solidFill>
                  <a:srgbClr val="336699"/>
                </a:solidFill>
                <a:latin typeface="+mj-lt"/>
                <a:ea typeface="+mj-ea"/>
                <a:cs typeface="+mj-cs"/>
              </a:rPr>
              <a:t>The obesity epidemic is projected to peak in 2035</a:t>
            </a:r>
          </a:p>
          <a:p>
            <a:pPr marL="0" indent="0" algn="ctr">
              <a:spcBef>
                <a:spcPct val="0"/>
              </a:spcBef>
              <a:buNone/>
            </a:pPr>
            <a:endParaRPr lang="en-US" sz="2000" dirty="0">
              <a:solidFill>
                <a:srgbClr val="336699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sz="2000" dirty="0">
                <a:solidFill>
                  <a:srgbClr val="336699"/>
                </a:solidFill>
                <a:latin typeface="+mj-lt"/>
                <a:ea typeface="+mj-ea"/>
                <a:cs typeface="+mj-cs"/>
              </a:rPr>
              <a:t>Surpassing the 30% prevalence esp. for men</a:t>
            </a:r>
          </a:p>
          <a:p>
            <a:pPr>
              <a:spcBef>
                <a:spcPct val="0"/>
              </a:spcBef>
            </a:pPr>
            <a:endParaRPr lang="en-US" sz="2000" dirty="0">
              <a:solidFill>
                <a:srgbClr val="336699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n-US" sz="2000" dirty="0">
              <a:solidFill>
                <a:srgbClr val="336699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n-US" sz="2000" b="1" u="sng" dirty="0">
              <a:solidFill>
                <a:srgbClr val="336699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5179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52884F0-EBDF-4DB6-A965-85D59911F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57" y="27693"/>
            <a:ext cx="828092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Obesity treatment the highest ranking issue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8EECFEF0-5A78-467C-A3B1-C63F1BF77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696" y="1606159"/>
            <a:ext cx="5714023" cy="3744416"/>
          </a:xfrm>
          <a:prstGeom prst="rect">
            <a:avLst/>
          </a:prstGeom>
        </p:spPr>
      </p:pic>
      <p:sp>
        <p:nvSpPr>
          <p:cNvPr id="9" name="Θέση περιεχομένου 2">
            <a:extLst>
              <a:ext uri="{FF2B5EF4-FFF2-40B4-BE49-F238E27FC236}">
                <a16:creationId xmlns:a16="http://schemas.microsoft.com/office/drawing/2014/main" id="{057A5A3E-D3B8-4BE9-8588-716C19C80181}"/>
              </a:ext>
            </a:extLst>
          </p:cNvPr>
          <p:cNvSpPr txBox="1">
            <a:spLocks/>
          </p:cNvSpPr>
          <p:nvPr/>
        </p:nvSpPr>
        <p:spPr bwMode="auto">
          <a:xfrm>
            <a:off x="28412" y="1606159"/>
            <a:ext cx="3366284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F3F3F"/>
              </a:buClr>
              <a:buSzPct val="90000"/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90000"/>
              <a:buFont typeface="Arial" pitchFamily="34" charset="0"/>
              <a:buChar char="•"/>
              <a:defRPr sz="2800" kern="12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97244"/>
              </a:buClr>
              <a:buSzPct val="90000"/>
              <a:buFont typeface="Arial" pitchFamily="34" charset="0"/>
              <a:buChar char="•"/>
              <a:defRPr sz="24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F3F3F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F3F3F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336699"/>
                </a:solidFill>
                <a:latin typeface="+mj-lt"/>
                <a:ea typeface="+mj-ea"/>
                <a:cs typeface="+mj-cs"/>
              </a:rPr>
              <a:t>Approximately ¼ of Europe will need to consider obesity interventions in the coming 4 years</a:t>
            </a:r>
          </a:p>
          <a:p>
            <a:pPr>
              <a:spcBef>
                <a:spcPct val="0"/>
              </a:spcBef>
            </a:pPr>
            <a:endParaRPr lang="en-US" sz="2000" dirty="0">
              <a:solidFill>
                <a:srgbClr val="336699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336699"/>
                </a:solidFill>
                <a:latin typeface="+mj-lt"/>
                <a:ea typeface="+mj-ea"/>
                <a:cs typeface="+mj-cs"/>
              </a:rPr>
              <a:t>Prevention is crucial to flatten the curve</a:t>
            </a:r>
          </a:p>
          <a:p>
            <a:pPr>
              <a:spcBef>
                <a:spcPct val="0"/>
              </a:spcBef>
            </a:pPr>
            <a:endParaRPr lang="en-US" sz="2000" dirty="0">
              <a:solidFill>
                <a:srgbClr val="336699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336699"/>
                </a:solidFill>
                <a:latin typeface="+mj-lt"/>
                <a:ea typeface="+mj-ea"/>
                <a:cs typeface="+mj-cs"/>
              </a:rPr>
              <a:t>Treatment will be the top public health priority in most countries</a:t>
            </a:r>
          </a:p>
          <a:p>
            <a:pPr>
              <a:spcBef>
                <a:spcPct val="0"/>
              </a:spcBef>
            </a:pPr>
            <a:endParaRPr lang="en-US" sz="2000" dirty="0">
              <a:solidFill>
                <a:srgbClr val="336699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n-US" sz="2000" dirty="0">
              <a:solidFill>
                <a:srgbClr val="336699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n-US" sz="2000" b="1" u="sng" dirty="0">
              <a:solidFill>
                <a:srgbClr val="33669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E4F134-AC53-496D-BD40-89EFEE0DA2A2}"/>
              </a:ext>
            </a:extLst>
          </p:cNvPr>
          <p:cNvSpPr txBox="1"/>
          <p:nvPr/>
        </p:nvSpPr>
        <p:spPr>
          <a:xfrm>
            <a:off x="2526066" y="6172982"/>
            <a:ext cx="662473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Pineda E, Sanchez-Romero L, M, Brown M, Jaccard A, Jewell J, Galea G, Webber L, Breda: Forecasting Future Trends in Obesity across Europe: The Value of Improving Surveillance. </a:t>
            </a:r>
            <a:r>
              <a:rPr lang="en-US" sz="1100" dirty="0" err="1"/>
              <a:t>Obes</a:t>
            </a:r>
            <a:r>
              <a:rPr lang="en-US" sz="1100" dirty="0"/>
              <a:t> Facts 2018;11:360-371. </a:t>
            </a:r>
          </a:p>
        </p:txBody>
      </p:sp>
    </p:spTree>
    <p:extLst>
      <p:ext uri="{BB962C8B-B14F-4D97-AF65-F5344CB8AC3E}">
        <p14:creationId xmlns:p14="http://schemas.microsoft.com/office/powerpoint/2010/main" val="258592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B4D7D29-5F8C-4178-93B3-F1AF14E89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421" y="-171400"/>
            <a:ext cx="8280920" cy="1143000"/>
          </a:xfrm>
        </p:spPr>
        <p:txBody>
          <a:bodyPr/>
          <a:lstStyle/>
          <a:p>
            <a:r>
              <a:rPr lang="en-US" dirty="0"/>
              <a:t>Background </a:t>
            </a:r>
          </a:p>
        </p:txBody>
      </p:sp>
      <p:sp>
        <p:nvSpPr>
          <p:cNvPr id="7" name="Θέση περιεχομένου 2">
            <a:extLst>
              <a:ext uri="{FF2B5EF4-FFF2-40B4-BE49-F238E27FC236}">
                <a16:creationId xmlns:a16="http://schemas.microsoft.com/office/drawing/2014/main" id="{AD8AADD5-9930-4DF0-9D4C-C379A0F89C0A}"/>
              </a:ext>
            </a:extLst>
          </p:cNvPr>
          <p:cNvSpPr txBox="1">
            <a:spLocks/>
          </p:cNvSpPr>
          <p:nvPr/>
        </p:nvSpPr>
        <p:spPr bwMode="auto">
          <a:xfrm>
            <a:off x="179512" y="1075002"/>
            <a:ext cx="903649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F3F3F"/>
              </a:buClr>
              <a:buSzPct val="90000"/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90000"/>
              <a:buFont typeface="Arial" pitchFamily="34" charset="0"/>
              <a:buChar char="•"/>
              <a:defRPr sz="2800" kern="12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97244"/>
              </a:buClr>
              <a:buSzPct val="90000"/>
              <a:buFont typeface="Arial" pitchFamily="34" charset="0"/>
              <a:buChar char="•"/>
              <a:defRPr sz="24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F3F3F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F3F3F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336699"/>
                </a:solidFill>
                <a:latin typeface="+mj-lt"/>
                <a:ea typeface="+mj-ea"/>
                <a:cs typeface="+mj-cs"/>
              </a:rPr>
              <a:t>In 2014 EFAD together with EASO committed to creating the 1</a:t>
            </a:r>
            <a:r>
              <a:rPr lang="en-US" sz="2000" baseline="30000" dirty="0">
                <a:solidFill>
                  <a:srgbClr val="336699"/>
                </a:solidFill>
                <a:latin typeface="+mj-lt"/>
                <a:ea typeface="+mj-ea"/>
                <a:cs typeface="+mj-cs"/>
              </a:rPr>
              <a:t>st</a:t>
            </a:r>
            <a:r>
              <a:rPr lang="en-US" sz="2000" dirty="0">
                <a:solidFill>
                  <a:srgbClr val="336699"/>
                </a:solidFill>
                <a:latin typeface="+mj-lt"/>
                <a:ea typeface="+mj-ea"/>
                <a:cs typeface="+mj-cs"/>
              </a:rPr>
              <a:t> European Guidelines for the Treatment of Obesity</a:t>
            </a:r>
          </a:p>
          <a:p>
            <a:pPr marL="0" indent="0">
              <a:spcBef>
                <a:spcPct val="0"/>
              </a:spcBef>
              <a:buNone/>
            </a:pPr>
            <a:endParaRPr lang="en-US" sz="2000" dirty="0">
              <a:solidFill>
                <a:srgbClr val="336699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336699"/>
                </a:solidFill>
                <a:latin typeface="+mj-lt"/>
                <a:ea typeface="+mj-ea"/>
                <a:cs typeface="+mj-cs"/>
              </a:rPr>
              <a:t>To understand the current needs for European Dietitians</a:t>
            </a:r>
          </a:p>
          <a:p>
            <a:pPr marL="0" indent="0">
              <a:spcBef>
                <a:spcPct val="0"/>
              </a:spcBef>
              <a:buNone/>
            </a:pPr>
            <a:endParaRPr lang="en-US" sz="2000" dirty="0">
              <a:solidFill>
                <a:srgbClr val="336699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336699"/>
                </a:solidFill>
                <a:latin typeface="+mj-lt"/>
                <a:ea typeface="+mj-ea"/>
                <a:cs typeface="+mj-cs"/>
              </a:rPr>
              <a:t>Review the existing literature</a:t>
            </a:r>
          </a:p>
          <a:p>
            <a:pPr>
              <a:spcBef>
                <a:spcPct val="0"/>
              </a:spcBef>
            </a:pPr>
            <a:endParaRPr lang="en-US" sz="2000" dirty="0">
              <a:solidFill>
                <a:srgbClr val="336699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336699"/>
                </a:solidFill>
                <a:latin typeface="+mj-lt"/>
                <a:ea typeface="+mj-ea"/>
                <a:cs typeface="+mj-cs"/>
              </a:rPr>
              <a:t>Provide policy makers and health care professionals with a consensus document to be used equally by all member states.</a:t>
            </a:r>
          </a:p>
          <a:p>
            <a:pPr>
              <a:spcBef>
                <a:spcPct val="0"/>
              </a:spcBef>
            </a:pPr>
            <a:endParaRPr lang="en-US" sz="2000" b="1" u="sng" dirty="0">
              <a:solidFill>
                <a:srgbClr val="33669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B76C5C65-3000-41CD-B8A1-0E751891FE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75" t="28278" r="4062" b="18802"/>
          <a:stretch/>
        </p:blipFill>
        <p:spPr>
          <a:xfrm>
            <a:off x="3841238" y="4394208"/>
            <a:ext cx="1656185" cy="504056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7E687B6C-CCF8-49C8-9A97-5D774DDA3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250" y="5152504"/>
            <a:ext cx="4371975" cy="342900"/>
          </a:xfrm>
          <a:prstGeom prst="rect">
            <a:avLst/>
          </a:prstGeom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427D66AF-3C10-453A-AA25-E8C4B75FAD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2" t="5648" r="4195" b="83056"/>
          <a:stretch/>
        </p:blipFill>
        <p:spPr bwMode="auto">
          <a:xfrm>
            <a:off x="86143" y="4322200"/>
            <a:ext cx="2931816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B792A137-7629-4BE8-9ACC-0FB0562E5DD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815" t="16100" r="19760" b="15824"/>
          <a:stretch/>
        </p:blipFill>
        <p:spPr>
          <a:xfrm>
            <a:off x="6372200" y="3998164"/>
            <a:ext cx="2349815" cy="1800200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E90FB61A-1B30-400C-A1BF-BCE1A90D57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819127"/>
            <a:ext cx="5681439" cy="103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68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B4D7D29-5F8C-4178-93B3-F1AF14E89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421" y="-171400"/>
            <a:ext cx="8280920" cy="1143000"/>
          </a:xfrm>
        </p:spPr>
        <p:txBody>
          <a:bodyPr/>
          <a:lstStyle/>
          <a:p>
            <a:r>
              <a:rPr lang="en-US" dirty="0"/>
              <a:t>Methods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CF83FE70-AD90-4B66-A5FF-FD587918FF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0" t="8045" r="359" b="1369"/>
          <a:stretch/>
        </p:blipFill>
        <p:spPr>
          <a:xfrm>
            <a:off x="3418053" y="836712"/>
            <a:ext cx="5688632" cy="4761656"/>
          </a:xfrm>
        </p:spPr>
      </p:pic>
      <p:pic>
        <p:nvPicPr>
          <p:cNvPr id="6" name="Θέση περιεχομένου 4">
            <a:extLst>
              <a:ext uri="{FF2B5EF4-FFF2-40B4-BE49-F238E27FC236}">
                <a16:creationId xmlns:a16="http://schemas.microsoft.com/office/drawing/2014/main" id="{9583FC52-FBA4-4C4F-9B15-8962E9D589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0" t="6690" r="76276" b="83721"/>
          <a:stretch/>
        </p:blipFill>
        <p:spPr bwMode="auto">
          <a:xfrm>
            <a:off x="3942593" y="831363"/>
            <a:ext cx="1546517" cy="67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Θέση περιεχομένου 2">
            <a:extLst>
              <a:ext uri="{FF2B5EF4-FFF2-40B4-BE49-F238E27FC236}">
                <a16:creationId xmlns:a16="http://schemas.microsoft.com/office/drawing/2014/main" id="{AD8AADD5-9930-4DF0-9D4C-C379A0F89C0A}"/>
              </a:ext>
            </a:extLst>
          </p:cNvPr>
          <p:cNvSpPr txBox="1">
            <a:spLocks/>
          </p:cNvSpPr>
          <p:nvPr/>
        </p:nvSpPr>
        <p:spPr bwMode="auto">
          <a:xfrm>
            <a:off x="-29497" y="875692"/>
            <a:ext cx="3628763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F3F3F"/>
              </a:buClr>
              <a:buSzPct val="90000"/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90000"/>
              <a:buFont typeface="Arial" pitchFamily="34" charset="0"/>
              <a:buChar char="•"/>
              <a:defRPr sz="2800" kern="12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97244"/>
              </a:buClr>
              <a:buSzPct val="90000"/>
              <a:buFont typeface="Arial" pitchFamily="34" charset="0"/>
              <a:buChar char="•"/>
              <a:defRPr sz="24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F3F3F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F3F3F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336699"/>
                </a:solidFill>
                <a:latin typeface="+mj-lt"/>
                <a:ea typeface="+mj-ea"/>
                <a:cs typeface="+mj-cs"/>
              </a:rPr>
              <a:t>ESDN Obesity carried out 2 survey among European Dietitians</a:t>
            </a:r>
          </a:p>
          <a:p>
            <a:pPr marL="0" indent="0">
              <a:spcBef>
                <a:spcPct val="0"/>
              </a:spcBef>
              <a:buNone/>
            </a:pPr>
            <a:endParaRPr lang="en-US" sz="2000" dirty="0">
              <a:solidFill>
                <a:srgbClr val="336699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336699"/>
                </a:solidFill>
                <a:latin typeface="+mj-lt"/>
                <a:ea typeface="+mj-ea"/>
                <a:cs typeface="+mj-cs"/>
              </a:rPr>
              <a:t>1st Survey (December 2014) contacted all EFAD NDAs</a:t>
            </a:r>
          </a:p>
          <a:p>
            <a:pPr marL="0" indent="0">
              <a:spcBef>
                <a:spcPct val="0"/>
              </a:spcBef>
              <a:buNone/>
            </a:pPr>
            <a:endParaRPr lang="en-US" sz="2000" dirty="0">
              <a:solidFill>
                <a:srgbClr val="336699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336699"/>
                </a:solidFill>
                <a:latin typeface="+mj-lt"/>
                <a:ea typeface="+mj-ea"/>
                <a:cs typeface="+mj-cs"/>
              </a:rPr>
              <a:t>The latest national Obesity treatment Guidelines</a:t>
            </a:r>
          </a:p>
          <a:p>
            <a:pPr>
              <a:spcBef>
                <a:spcPct val="0"/>
              </a:spcBef>
            </a:pPr>
            <a:endParaRPr lang="en-US" sz="2000" b="1" u="sng" dirty="0">
              <a:solidFill>
                <a:srgbClr val="336699"/>
              </a:solidFill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2000" b="1" u="sng" dirty="0">
                <a:solidFill>
                  <a:srgbClr val="336699"/>
                </a:solidFill>
                <a:latin typeface="+mj-lt"/>
                <a:ea typeface="+mj-ea"/>
                <a:cs typeface="+mj-cs"/>
              </a:rPr>
              <a:t>Aim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000" dirty="0">
                <a:solidFill>
                  <a:srgbClr val="336699"/>
                </a:solidFill>
                <a:latin typeface="+mj-lt"/>
                <a:ea typeface="+mj-ea"/>
                <a:cs typeface="+mj-cs"/>
              </a:rPr>
              <a:t>To compare the available guidelines for the dietetic treatment of obesity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C837D918-C581-4C5B-9F62-298F3A90CA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91634"/>
            <a:ext cx="661035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9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A2D1D1A9-16C7-41BB-A899-9F2E4091E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78930"/>
            <a:ext cx="5508104" cy="100003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78E0C391-8BE2-431C-A076-0E8E9E5E1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80" y="-315416"/>
            <a:ext cx="8280920" cy="1143000"/>
          </a:xfrm>
        </p:spPr>
        <p:txBody>
          <a:bodyPr/>
          <a:lstStyle/>
          <a:p>
            <a:r>
              <a:rPr lang="en-US" dirty="0"/>
              <a:t>Overview of Obesity Guidelines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EF736A22-5BBC-4480-AC3A-DE01BFF9C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38" y="620688"/>
            <a:ext cx="8231124" cy="53949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B715C0-5150-4423-8B37-3351581ADCD9}"/>
              </a:ext>
            </a:extLst>
          </p:cNvPr>
          <p:cNvSpPr txBox="1"/>
          <p:nvPr/>
        </p:nvSpPr>
        <p:spPr>
          <a:xfrm>
            <a:off x="5514906" y="6049378"/>
            <a:ext cx="36358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/>
              <a:t>Vlassopoulos</a:t>
            </a:r>
            <a:r>
              <a:rPr lang="en-US" sz="1200" dirty="0"/>
              <a:t>, A., </a:t>
            </a:r>
            <a:r>
              <a:rPr lang="en-US" sz="1200" dirty="0" err="1"/>
              <a:t>Govers</a:t>
            </a:r>
            <a:r>
              <a:rPr lang="en-US" sz="1200" dirty="0"/>
              <a:t>, E., </a:t>
            </a:r>
            <a:r>
              <a:rPr lang="en-US" sz="1200" dirty="0" err="1"/>
              <a:t>Mulrooney</a:t>
            </a:r>
            <a:r>
              <a:rPr lang="en-US" sz="1200" dirty="0"/>
              <a:t>, H. et al. Dietetic management of obesity in Europe: gaps in current practice. Eur J Clin </a:t>
            </a:r>
            <a:r>
              <a:rPr lang="en-US" sz="1200" dirty="0" err="1"/>
              <a:t>Nutr</a:t>
            </a:r>
            <a:r>
              <a:rPr lang="en-US" sz="1200" dirty="0"/>
              <a:t> (2021).</a:t>
            </a:r>
          </a:p>
        </p:txBody>
      </p:sp>
    </p:spTree>
    <p:extLst>
      <p:ext uri="{BB962C8B-B14F-4D97-AF65-F5344CB8AC3E}">
        <p14:creationId xmlns:p14="http://schemas.microsoft.com/office/powerpoint/2010/main" val="1017582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B4D7D29-5F8C-4178-93B3-F1AF14E89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421" y="-171400"/>
            <a:ext cx="8280920" cy="1143000"/>
          </a:xfrm>
        </p:spPr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7" name="Θέση περιεχομένου 2">
            <a:extLst>
              <a:ext uri="{FF2B5EF4-FFF2-40B4-BE49-F238E27FC236}">
                <a16:creationId xmlns:a16="http://schemas.microsoft.com/office/drawing/2014/main" id="{AD8AADD5-9930-4DF0-9D4C-C379A0F89C0A}"/>
              </a:ext>
            </a:extLst>
          </p:cNvPr>
          <p:cNvSpPr txBox="1">
            <a:spLocks/>
          </p:cNvSpPr>
          <p:nvPr/>
        </p:nvSpPr>
        <p:spPr bwMode="auto">
          <a:xfrm>
            <a:off x="187648" y="918947"/>
            <a:ext cx="8768704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F3F3F"/>
              </a:buClr>
              <a:buSzPct val="90000"/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90000"/>
              <a:buFont typeface="Arial" pitchFamily="34" charset="0"/>
              <a:buChar char="•"/>
              <a:defRPr sz="2800" kern="12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97244"/>
              </a:buClr>
              <a:buSzPct val="90000"/>
              <a:buFont typeface="Arial" pitchFamily="34" charset="0"/>
              <a:buChar char="•"/>
              <a:defRPr sz="24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F3F3F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F3F3F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336699"/>
                </a:solidFill>
                <a:latin typeface="+mj-lt"/>
                <a:ea typeface="+mj-ea"/>
                <a:cs typeface="+mj-cs"/>
              </a:rPr>
              <a:t>ESDN Obesity carried out 2 survey among European Dietitians</a:t>
            </a:r>
          </a:p>
          <a:p>
            <a:pPr marL="0" indent="0">
              <a:spcBef>
                <a:spcPct val="0"/>
              </a:spcBef>
              <a:buNone/>
            </a:pPr>
            <a:endParaRPr lang="en-US" sz="2000" dirty="0">
              <a:solidFill>
                <a:srgbClr val="336699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336699"/>
                </a:solidFill>
                <a:latin typeface="+mj-lt"/>
                <a:ea typeface="+mj-ea"/>
                <a:cs typeface="+mj-cs"/>
              </a:rPr>
              <a:t>2nd Survey (December 2016) included 185 responses from 22 countries</a:t>
            </a:r>
          </a:p>
          <a:p>
            <a:pPr>
              <a:spcBef>
                <a:spcPct val="0"/>
              </a:spcBef>
            </a:pPr>
            <a:endParaRPr lang="en-US" sz="2000" dirty="0">
              <a:solidFill>
                <a:srgbClr val="336699"/>
              </a:solidFill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2000" b="1" u="sng" dirty="0">
                <a:solidFill>
                  <a:srgbClr val="336699"/>
                </a:solidFill>
                <a:latin typeface="+mj-lt"/>
                <a:ea typeface="+mj-ea"/>
                <a:cs typeface="+mj-cs"/>
              </a:rPr>
              <a:t>Aim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000" dirty="0">
                <a:solidFill>
                  <a:srgbClr val="336699"/>
                </a:solidFill>
                <a:latin typeface="+mj-lt"/>
                <a:ea typeface="+mj-ea"/>
                <a:cs typeface="+mj-cs"/>
              </a:rPr>
              <a:t>To </a:t>
            </a:r>
            <a:r>
              <a:rPr lang="en-US" sz="2000" dirty="0" err="1">
                <a:solidFill>
                  <a:srgbClr val="336699"/>
                </a:solidFill>
                <a:latin typeface="+mj-lt"/>
                <a:ea typeface="+mj-ea"/>
                <a:cs typeface="+mj-cs"/>
              </a:rPr>
              <a:t>analyse</a:t>
            </a:r>
            <a:r>
              <a:rPr lang="en-US" sz="2000" dirty="0">
                <a:solidFill>
                  <a:srgbClr val="336699"/>
                </a:solidFill>
                <a:latin typeface="+mj-lt"/>
                <a:ea typeface="+mj-ea"/>
                <a:cs typeface="+mj-cs"/>
              </a:rPr>
              <a:t> the current practices employed by dietitians when dealing with obesity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177DA870-D2C6-46BC-8907-A3E34EC73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182" y="3079187"/>
            <a:ext cx="6213183" cy="2726077"/>
          </a:xfrm>
          <a:prstGeom prst="rect">
            <a:avLst/>
          </a:prstGeom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AC98EA6D-1FBB-4846-A81C-E2B912B33850}"/>
              </a:ext>
            </a:extLst>
          </p:cNvPr>
          <p:cNvSpPr/>
          <p:nvPr/>
        </p:nvSpPr>
        <p:spPr>
          <a:xfrm>
            <a:off x="3131840" y="4221088"/>
            <a:ext cx="576064" cy="288032"/>
          </a:xfrm>
          <a:prstGeom prst="rect">
            <a:avLst/>
          </a:prstGeom>
          <a:solidFill>
            <a:srgbClr val="E8EAFF"/>
          </a:solidFill>
          <a:ln>
            <a:solidFill>
              <a:srgbClr val="EEEB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9FDB5201-C903-4A99-99DA-B508AF807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910264"/>
            <a:ext cx="5220073" cy="94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85354"/>
      </p:ext>
    </p:extLst>
  </p:cSld>
  <p:clrMapOvr>
    <a:masterClrMapping/>
  </p:clrMapOvr>
</p:sld>
</file>

<file path=ppt/theme/theme1.xml><?xml version="1.0" encoding="utf-8"?>
<a:theme xmlns:a="http://schemas.openxmlformats.org/drawingml/2006/main" name="sjabloon powerpoint 4-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sjabloon powerpoint 4-3</Template>
  <TotalTime>699</TotalTime>
  <Words>1453</Words>
  <Application>Microsoft Office PowerPoint</Application>
  <PresentationFormat>Προβολή στην οθόνη (4:3)</PresentationFormat>
  <Paragraphs>200</Paragraphs>
  <Slides>27</Slides>
  <Notes>5</Notes>
  <HiddenSlides>8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27</vt:i4>
      </vt:variant>
    </vt:vector>
  </HeadingPairs>
  <TitlesOfParts>
    <vt:vector size="34" baseType="lpstr">
      <vt:lpstr>Arial</vt:lpstr>
      <vt:lpstr>Calibri</vt:lpstr>
      <vt:lpstr>Candara</vt:lpstr>
      <vt:lpstr>Segoe UI Historic</vt:lpstr>
      <vt:lpstr>Wingdings</vt:lpstr>
      <vt:lpstr>sjabloon powerpoint 4-3</vt:lpstr>
      <vt:lpstr>Aangepast ontwerp</vt:lpstr>
      <vt:lpstr>Obesity Guidelines in Europe- Current status</vt:lpstr>
      <vt:lpstr>ESDN Obesity </vt:lpstr>
      <vt:lpstr>Obesity prevalence on the rise</vt:lpstr>
      <vt:lpstr>Obesity prevalence on the rise</vt:lpstr>
      <vt:lpstr>Obesity treatment the highest ranking issue</vt:lpstr>
      <vt:lpstr>Background </vt:lpstr>
      <vt:lpstr>Methods</vt:lpstr>
      <vt:lpstr>Overview of Obesity Guidelines</vt:lpstr>
      <vt:lpstr>Methods</vt:lpstr>
      <vt:lpstr>Descriptive Statistics</vt:lpstr>
      <vt:lpstr>Παρουσίαση του PowerPoint</vt:lpstr>
      <vt:lpstr>What treatment outcomes are employed?</vt:lpstr>
      <vt:lpstr>How is anthropometry assessed?</vt:lpstr>
      <vt:lpstr>Which is the most common diet prescribed?</vt:lpstr>
      <vt:lpstr>How is success defined?</vt:lpstr>
      <vt:lpstr>The case of Canada</vt:lpstr>
      <vt:lpstr>The case of Canada</vt:lpstr>
      <vt:lpstr>Don’t aim for fancy but for effective</vt:lpstr>
      <vt:lpstr>Are we propagating stigma?</vt:lpstr>
      <vt:lpstr>Circumferences are a great self-assessment tool</vt:lpstr>
      <vt:lpstr>Παρουσίαση του PowerPoint</vt:lpstr>
      <vt:lpstr>What are the guideline gaps?</vt:lpstr>
      <vt:lpstr>Παρουσίαση του PowerPoint</vt:lpstr>
      <vt:lpstr>Παρουσίαση του PowerPoint</vt:lpstr>
      <vt:lpstr>Παρουσίαση του PowerPoint</vt:lpstr>
      <vt:lpstr>What are the current needs in Europe?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Koen</dc:creator>
  <cp:lastModifiedBy>Αντώνης Βλασσόπουλος</cp:lastModifiedBy>
  <cp:revision>292</cp:revision>
  <dcterms:created xsi:type="dcterms:W3CDTF">2015-03-26T16:46:40Z</dcterms:created>
  <dcterms:modified xsi:type="dcterms:W3CDTF">2021-05-12T16:14:48Z</dcterms:modified>
</cp:coreProperties>
</file>