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</p:sldMasterIdLst>
  <p:notesMasterIdLst>
    <p:notesMasterId r:id="rId34"/>
  </p:notesMasterIdLst>
  <p:sldIdLst>
    <p:sldId id="259" r:id="rId12"/>
    <p:sldId id="258" r:id="rId13"/>
    <p:sldId id="260" r:id="rId14"/>
    <p:sldId id="261" r:id="rId15"/>
    <p:sldId id="262" r:id="rId16"/>
    <p:sldId id="263" r:id="rId17"/>
    <p:sldId id="265" r:id="rId18"/>
    <p:sldId id="271" r:id="rId19"/>
    <p:sldId id="272" r:id="rId20"/>
    <p:sldId id="283" r:id="rId21"/>
    <p:sldId id="273" r:id="rId22"/>
    <p:sldId id="274" r:id="rId23"/>
    <p:sldId id="275" r:id="rId24"/>
    <p:sldId id="276" r:id="rId25"/>
    <p:sldId id="277" r:id="rId26"/>
    <p:sldId id="282" r:id="rId27"/>
    <p:sldId id="284" r:id="rId28"/>
    <p:sldId id="285" r:id="rId29"/>
    <p:sldId id="278" r:id="rId30"/>
    <p:sldId id="279" r:id="rId31"/>
    <p:sldId id="280" r:id="rId32"/>
    <p:sldId id="281" r:id="rId3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F8211-7381-4B24-9453-DCF454620253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997A7-79E8-4ECC-AF87-F277FB37C5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21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02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12936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93733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3019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4994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41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737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445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64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9910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1561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6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22769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7812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4287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0229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8071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3234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40672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7444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275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2759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8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4033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0669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0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6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47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8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378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345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39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1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539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31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190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75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83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5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725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72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194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17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72529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859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491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78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526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80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32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975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0823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669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2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6988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130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350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676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480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733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524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4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589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3012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82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1853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184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271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589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172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9733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6352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716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5384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913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7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2314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6071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600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99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25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695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0930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98139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832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46026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2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4793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3224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0538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951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335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2260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028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179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157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8709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6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10694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5065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259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7246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968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5467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4027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47668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590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017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0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65292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3279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388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935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8372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7714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4095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7965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379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2821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1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1C14-F00C-4288-BAD7-AF71337517BB}" type="datetimeFigureOut">
              <a:rPr lang="nl-NL" smtClean="0"/>
              <a:t>15-8-2017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D6B3-AE58-49B2-9671-EDCC82547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2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5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62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34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8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04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8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54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15-8-2017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7.xml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EASO-EFAD Mapping dietetic guidance on obesity 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rgbClr val="0066CC"/>
                </a:solidFill>
              </a:rPr>
              <a:t>Survey </a:t>
            </a:r>
            <a:endParaRPr lang="nl-NL" dirty="0">
              <a:solidFill>
                <a:srgbClr val="0066CC"/>
              </a:solidFill>
            </a:endParaRPr>
          </a:p>
          <a:p>
            <a:r>
              <a:rPr lang="nl-NL" dirty="0">
                <a:solidFill>
                  <a:srgbClr val="0066CC"/>
                </a:solidFill>
              </a:rPr>
              <a:t>Ellen Govers, RD, </a:t>
            </a:r>
            <a:r>
              <a:rPr lang="nl-NL" dirty="0" smtClean="0">
                <a:solidFill>
                  <a:srgbClr val="0066CC"/>
                </a:solidFill>
              </a:rPr>
              <a:t>NWG (Nutrition </a:t>
            </a:r>
            <a:r>
              <a:rPr lang="nl-NL" dirty="0" err="1" smtClean="0">
                <a:solidFill>
                  <a:srgbClr val="0066CC"/>
                </a:solidFill>
              </a:rPr>
              <a:t>working</a:t>
            </a:r>
            <a:r>
              <a:rPr lang="nl-NL" dirty="0" smtClean="0">
                <a:solidFill>
                  <a:srgbClr val="0066CC"/>
                </a:solidFill>
              </a:rPr>
              <a:t> </a:t>
            </a:r>
            <a:r>
              <a:rPr lang="nl-NL" dirty="0" err="1" smtClean="0">
                <a:solidFill>
                  <a:srgbClr val="0066CC"/>
                </a:solidFill>
              </a:rPr>
              <a:t>group</a:t>
            </a:r>
            <a:r>
              <a:rPr lang="nl-NL" dirty="0" smtClean="0">
                <a:solidFill>
                  <a:srgbClr val="0066CC"/>
                </a:solidFill>
              </a:rPr>
              <a:t> EASO/EFAD)</a:t>
            </a:r>
            <a:endParaRPr lang="nl-NL" dirty="0">
              <a:solidFill>
                <a:srgbClr val="0066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943D-A37D-4362-B9B8-0FF7271E21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4680520" cy="14952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76672"/>
            <a:ext cx="37338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4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Education level of dietitians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88520"/>
              </p:ext>
            </p:extLst>
          </p:nvPr>
        </p:nvGraphicFramePr>
        <p:xfrm>
          <a:off x="1547664" y="206084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38944"/>
                <a:gridCol w="119945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180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0-36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1043608" y="1484784"/>
            <a:ext cx="777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Number</a:t>
            </a:r>
            <a:r>
              <a:rPr lang="nl-NL" sz="2400" b="1" dirty="0" smtClean="0"/>
              <a:t> of </a:t>
            </a:r>
            <a:r>
              <a:rPr lang="nl-NL" sz="2400" b="1" dirty="0" err="1" smtClean="0"/>
              <a:t>registered</a:t>
            </a:r>
            <a:r>
              <a:rPr lang="nl-NL" sz="2400" b="1" dirty="0" smtClean="0"/>
              <a:t> dietitians </a:t>
            </a:r>
            <a:r>
              <a:rPr lang="nl-NL" sz="2400" b="1" dirty="0" err="1" smtClean="0"/>
              <a:t>working</a:t>
            </a:r>
            <a:r>
              <a:rPr lang="nl-NL" sz="2400" b="1" dirty="0" smtClean="0"/>
              <a:t> per setting</a:t>
            </a:r>
            <a:endParaRPr lang="nl-NL" sz="24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1331640" y="306896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Education level</a:t>
            </a:r>
            <a:endParaRPr lang="nl-NL" sz="2400" b="1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06454"/>
              </p:ext>
            </p:extLst>
          </p:nvPr>
        </p:nvGraphicFramePr>
        <p:xfrm>
          <a:off x="1403648" y="3501008"/>
          <a:ext cx="36004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936104"/>
              </a:tblGrid>
              <a:tr h="139040">
                <a:tc>
                  <a:txBody>
                    <a:bodyPr/>
                    <a:lstStyle/>
                    <a:p>
                      <a:r>
                        <a:rPr lang="nl-NL" dirty="0" smtClean="0"/>
                        <a:t>N =</a:t>
                      </a:r>
                      <a:r>
                        <a:rPr lang="nl-NL" baseline="0" dirty="0" smtClean="0"/>
                        <a:t> 107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Bachelor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61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Masters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31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PhD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Unknown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Post HEI courses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</a:t>
                      </a:r>
                      <a:r>
                        <a:rPr lang="nl-NL" baseline="0" dirty="0" smtClean="0"/>
                        <a:t>  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Psychological/</a:t>
                      </a:r>
                      <a:r>
                        <a:rPr lang="nl-NL" dirty="0" err="1" smtClean="0"/>
                        <a:t>behavioral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Food </a:t>
                      </a:r>
                      <a:r>
                        <a:rPr lang="nl-NL" dirty="0" err="1" smtClean="0"/>
                        <a:t>technology</a:t>
                      </a:r>
                      <a:r>
                        <a:rPr lang="nl-NL" dirty="0" smtClean="0"/>
                        <a:t> management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5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Patient</a:t>
            </a:r>
            <a:r>
              <a:rPr lang="nl-NL" dirty="0" smtClean="0"/>
              <a:t> care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804626"/>
              </p:ext>
            </p:extLst>
          </p:nvPr>
        </p:nvGraphicFramePr>
        <p:xfrm>
          <a:off x="1547664" y="170080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Total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166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786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163,260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47664" y="126876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Total </a:t>
            </a:r>
            <a:r>
              <a:rPr lang="nl-NL" sz="2400" b="1" dirty="0" err="1" smtClean="0"/>
              <a:t>number</a:t>
            </a:r>
            <a:r>
              <a:rPr lang="nl-NL" sz="2400" b="1" dirty="0" smtClean="0"/>
              <a:t> of patients </a:t>
            </a:r>
            <a:r>
              <a:rPr lang="nl-NL" sz="2400" b="1" dirty="0" err="1" smtClean="0"/>
              <a:t>treated</a:t>
            </a:r>
            <a:r>
              <a:rPr lang="nl-NL" sz="2400" b="1" dirty="0" smtClean="0"/>
              <a:t> last </a:t>
            </a:r>
            <a:r>
              <a:rPr lang="nl-NL" sz="2400" b="1" dirty="0" err="1" smtClean="0"/>
              <a:t>year</a:t>
            </a:r>
            <a:endParaRPr lang="nl-NL" sz="2400" b="1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919506"/>
              </p:ext>
            </p:extLst>
          </p:nvPr>
        </p:nvGraphicFramePr>
        <p:xfrm>
          <a:off x="1547664" y="30689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Male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Female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137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32.3%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67.7%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48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1619672" y="2636912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Gender ratio of patients</a:t>
            </a:r>
            <a:endParaRPr lang="nl-NL" sz="2400" b="1" dirty="0"/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829439"/>
              </p:ext>
            </p:extLst>
          </p:nvPr>
        </p:nvGraphicFramePr>
        <p:xfrm>
          <a:off x="1547664" y="45091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3-40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1619672" y="3933056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No of patients per dietitian per day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65562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Counselling</a:t>
            </a:r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71144"/>
              </p:ext>
            </p:extLst>
          </p:nvPr>
        </p:nvGraphicFramePr>
        <p:xfrm>
          <a:off x="1524000" y="1844824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49736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138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1-25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47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1475656" y="134076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Frequency of </a:t>
            </a:r>
            <a:r>
              <a:rPr lang="nl-NL" sz="2400" b="1" dirty="0" err="1" smtClean="0"/>
              <a:t>counselling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visits</a:t>
            </a:r>
            <a:r>
              <a:rPr lang="nl-NL" sz="2400" b="1" dirty="0" smtClean="0"/>
              <a:t> per dietitian/</a:t>
            </a:r>
            <a:r>
              <a:rPr lang="nl-NL" sz="2400" b="1" dirty="0" err="1" smtClean="0"/>
              <a:t>year</a:t>
            </a:r>
            <a:endParaRPr lang="nl-NL" sz="2400" b="1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65561"/>
              </p:ext>
            </p:extLst>
          </p:nvPr>
        </p:nvGraphicFramePr>
        <p:xfrm>
          <a:off x="1475656" y="306896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80728"/>
                <a:gridCol w="1257672"/>
                <a:gridCol w="1219200"/>
                <a:gridCol w="1219200"/>
              </a:tblGrid>
              <a:tr h="1390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10-120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835696" y="256490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Duration of a </a:t>
            </a:r>
            <a:r>
              <a:rPr lang="nl-NL" sz="2400" b="1" dirty="0" err="1" smtClean="0"/>
              <a:t>councelling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visit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42408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Diagnostic</a:t>
            </a:r>
            <a:r>
              <a:rPr lang="nl-NL" dirty="0" smtClean="0"/>
              <a:t> tools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44623"/>
              </p:ext>
            </p:extLst>
          </p:nvPr>
        </p:nvGraphicFramePr>
        <p:xfrm>
          <a:off x="1547664" y="16288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936104"/>
                <a:gridCol w="899592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Tool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Height</a:t>
                      </a:r>
                      <a:r>
                        <a:rPr lang="nl-NL" dirty="0" smtClean="0"/>
                        <a:t>, weight, BMI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Waist circumference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Bio-</a:t>
                      </a:r>
                      <a:r>
                        <a:rPr lang="nl-NL" dirty="0" err="1" smtClean="0"/>
                        <a:t>impedance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Nutritional</a:t>
                      </a:r>
                      <a:r>
                        <a:rPr lang="nl-NL" baseline="0" dirty="0" smtClean="0"/>
                        <a:t> assessment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Quality</a:t>
                      </a:r>
                      <a:r>
                        <a:rPr lang="nl-NL" dirty="0" smtClean="0"/>
                        <a:t> of life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Psychological</a:t>
                      </a:r>
                      <a:r>
                        <a:rPr lang="nl-NL" baseline="0" dirty="0" smtClean="0"/>
                        <a:t> assessment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1187624" y="4725144"/>
            <a:ext cx="7740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diagnostic</a:t>
            </a:r>
            <a:r>
              <a:rPr lang="nl-NL" dirty="0" smtClean="0"/>
              <a:t> tools, </a:t>
            </a:r>
            <a:r>
              <a:rPr lang="nl-NL" dirty="0" err="1" smtClean="0"/>
              <a:t>including</a:t>
            </a:r>
            <a:r>
              <a:rPr lang="nl-NL" dirty="0" smtClean="0"/>
              <a:t> </a:t>
            </a:r>
            <a:r>
              <a:rPr lang="nl-NL" dirty="0" err="1" smtClean="0"/>
              <a:t>several</a:t>
            </a:r>
            <a:r>
              <a:rPr lang="nl-NL" dirty="0" smtClean="0"/>
              <a:t> </a:t>
            </a:r>
            <a:r>
              <a:rPr lang="nl-NL" dirty="0" err="1" smtClean="0"/>
              <a:t>eating</a:t>
            </a:r>
            <a:r>
              <a:rPr lang="nl-NL" dirty="0" smtClean="0"/>
              <a:t> questionnaires </a:t>
            </a:r>
            <a:r>
              <a:rPr lang="nl-NL" dirty="0" err="1" smtClean="0"/>
              <a:t>were</a:t>
            </a:r>
            <a:r>
              <a:rPr lang="nl-NL" dirty="0" smtClean="0"/>
              <a:t> </a:t>
            </a:r>
            <a:r>
              <a:rPr lang="nl-NL" dirty="0" err="1" smtClean="0"/>
              <a:t>reported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</a:p>
          <a:p>
            <a:r>
              <a:rPr lang="nl-NL" dirty="0" smtClean="0"/>
              <a:t>48 respondents; 137 </a:t>
            </a:r>
            <a:r>
              <a:rPr lang="nl-NL" dirty="0" err="1" smtClean="0"/>
              <a:t>answers</a:t>
            </a:r>
            <a:r>
              <a:rPr lang="nl-NL" dirty="0" smtClean="0"/>
              <a:t> missing</a:t>
            </a:r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5220072" y="2420888"/>
            <a:ext cx="72008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9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Guidelines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505642"/>
              </p:ext>
            </p:extLst>
          </p:nvPr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992"/>
                <a:gridCol w="936104"/>
                <a:gridCol w="936104"/>
                <a:gridCol w="12478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Guideline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National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Local</a:t>
                      </a:r>
                      <a:r>
                        <a:rPr lang="nl-NL" dirty="0" smtClean="0"/>
                        <a:t>/</a:t>
                      </a:r>
                      <a:r>
                        <a:rPr lang="nl-NL" dirty="0" err="1" smtClean="0"/>
                        <a:t>institutional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79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Dietitian has </a:t>
                      </a:r>
                      <a:r>
                        <a:rPr lang="nl-NL" dirty="0" err="1" smtClean="0"/>
                        <a:t>own</a:t>
                      </a:r>
                      <a:r>
                        <a:rPr lang="nl-NL" dirty="0" smtClean="0"/>
                        <a:t> practice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99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Guidelines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for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children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al 3"/>
          <p:cNvSpPr/>
          <p:nvPr/>
        </p:nvSpPr>
        <p:spPr>
          <a:xfrm>
            <a:off x="4499992" y="2492896"/>
            <a:ext cx="57606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4499992" y="2924944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1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Dietary </a:t>
            </a:r>
            <a:r>
              <a:rPr lang="nl-NL" dirty="0" err="1" smtClean="0"/>
              <a:t>interventions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501376"/>
              </p:ext>
            </p:extLst>
          </p:nvPr>
        </p:nvGraphicFramePr>
        <p:xfrm>
          <a:off x="1043608" y="1397000"/>
          <a:ext cx="698477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401"/>
                <a:gridCol w="907572"/>
                <a:gridCol w="907572"/>
                <a:gridCol w="151223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Diet         N= 171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Diet based on individual dietary assessment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Standard diet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aseline="0" dirty="0" smtClean="0"/>
                        <a:t>  23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Moderate hypo </a:t>
                      </a:r>
                      <a:r>
                        <a:rPr lang="nl-NL" dirty="0" err="1" smtClean="0"/>
                        <a:t>caloric</a:t>
                      </a:r>
                      <a:r>
                        <a:rPr lang="nl-NL" dirty="0" smtClean="0"/>
                        <a:t> diet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32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Very low </a:t>
                      </a:r>
                      <a:r>
                        <a:rPr lang="nl-NL" dirty="0" err="1" smtClean="0"/>
                        <a:t>caloric</a:t>
                      </a:r>
                      <a:r>
                        <a:rPr lang="nl-NL" dirty="0" smtClean="0"/>
                        <a:t> diet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14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Mediterranean</a:t>
                      </a:r>
                      <a:r>
                        <a:rPr lang="nl-NL" dirty="0" smtClean="0"/>
                        <a:t> diet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52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Low </a:t>
                      </a:r>
                      <a:r>
                        <a:rPr lang="nl-NL" dirty="0" err="1" smtClean="0"/>
                        <a:t>carbohydrate</a:t>
                      </a:r>
                      <a:r>
                        <a:rPr lang="nl-NL" dirty="0" smtClean="0"/>
                        <a:t>/high protein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Low fat diet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115617" y="515719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Use of commercial diets: 160 respondents answered no; 16 missing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2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Intervention</a:t>
            </a:r>
            <a:r>
              <a:rPr lang="nl-NL" dirty="0" smtClean="0"/>
              <a:t> </a:t>
            </a:r>
            <a:r>
              <a:rPr lang="nl-NL" dirty="0" err="1" smtClean="0"/>
              <a:t>outcomes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934382"/>
              </p:ext>
            </p:extLst>
          </p:nvPr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032"/>
                <a:gridCol w="720080"/>
                <a:gridCol w="720080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Intervention</a:t>
                      </a:r>
                      <a:r>
                        <a:rPr lang="nl-NL" dirty="0" smtClean="0"/>
                        <a:t>  N= 185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5-15% weight loss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71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10% weight</a:t>
                      </a:r>
                      <a:r>
                        <a:rPr lang="nl-NL" baseline="0" dirty="0" smtClean="0"/>
                        <a:t> loss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BMI 25-35kg/m</a:t>
                      </a:r>
                      <a:r>
                        <a:rPr lang="nl-NL" baseline="30000" dirty="0" smtClean="0"/>
                        <a:t>2</a:t>
                      </a:r>
                      <a:r>
                        <a:rPr lang="nl-NL" dirty="0" smtClean="0"/>
                        <a:t> ≥5% weight loss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BMI &gt;35 kg/m</a:t>
                      </a:r>
                      <a:r>
                        <a:rPr lang="nl-NL" baseline="30000" dirty="0" smtClean="0"/>
                        <a:t>2</a:t>
                      </a:r>
                      <a:r>
                        <a:rPr lang="nl-NL" dirty="0" smtClean="0"/>
                        <a:t> ≥10%</a:t>
                      </a:r>
                      <a:r>
                        <a:rPr lang="nl-NL" baseline="0" dirty="0" smtClean="0"/>
                        <a:t> weight loss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36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5 years weight maintenance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Improvement of </a:t>
                      </a:r>
                      <a:r>
                        <a:rPr lang="nl-NL" dirty="0" err="1" smtClean="0"/>
                        <a:t>comorbidities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99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Improvement</a:t>
                      </a:r>
                      <a:r>
                        <a:rPr lang="nl-NL" baseline="0" dirty="0" smtClean="0"/>
                        <a:t> of </a:t>
                      </a:r>
                      <a:r>
                        <a:rPr lang="nl-NL" baseline="0" dirty="0" err="1" smtClean="0"/>
                        <a:t>quality</a:t>
                      </a:r>
                      <a:r>
                        <a:rPr lang="nl-NL" baseline="0" dirty="0" smtClean="0"/>
                        <a:t> of life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63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al 4"/>
          <p:cNvSpPr/>
          <p:nvPr/>
        </p:nvSpPr>
        <p:spPr>
          <a:xfrm>
            <a:off x="5580112" y="1772816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860032" y="4005064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3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Criteria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effective</a:t>
            </a:r>
            <a:r>
              <a:rPr lang="nl-NL" dirty="0" smtClean="0"/>
              <a:t> dietary </a:t>
            </a:r>
            <a:r>
              <a:rPr lang="nl-NL" dirty="0" err="1" smtClean="0"/>
              <a:t>intervention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12909"/>
              </p:ext>
            </p:extLst>
          </p:nvPr>
        </p:nvGraphicFramePr>
        <p:xfrm>
          <a:off x="1403648" y="1844824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792088"/>
                <a:gridCol w="827584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Amount</a:t>
                      </a:r>
                      <a:r>
                        <a:rPr lang="nl-NL" baseline="0" dirty="0" smtClean="0"/>
                        <a:t> of weight loss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56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Long-term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adherence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Control of </a:t>
                      </a:r>
                      <a:r>
                        <a:rPr lang="nl-NL" dirty="0" err="1" smtClean="0"/>
                        <a:t>comorbidity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97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74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Influence</a:t>
                      </a:r>
                      <a:r>
                        <a:rPr lang="nl-NL" dirty="0" smtClean="0"/>
                        <a:t> on body </a:t>
                      </a:r>
                      <a:r>
                        <a:rPr lang="nl-NL" dirty="0" err="1" smtClean="0"/>
                        <a:t>composition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99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72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Eating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behavior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Self</a:t>
                      </a:r>
                      <a:r>
                        <a:rPr lang="nl-NL" dirty="0" smtClean="0"/>
                        <a:t> management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171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Weight </a:t>
            </a:r>
            <a:r>
              <a:rPr lang="nl-NL" sz="4000" dirty="0" err="1" smtClean="0"/>
              <a:t>regain</a:t>
            </a:r>
            <a:r>
              <a:rPr lang="nl-NL" sz="4000" dirty="0" smtClean="0"/>
              <a:t> percentage</a:t>
            </a:r>
            <a:endParaRPr lang="nl-NL" sz="40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59297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N= 69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9.2%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3-30%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827584" y="242088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Time </a:t>
            </a:r>
            <a:r>
              <a:rPr lang="nl-NL" sz="3200" b="1" dirty="0" err="1" smtClean="0"/>
              <a:t>for</a:t>
            </a:r>
            <a:r>
              <a:rPr lang="nl-NL" sz="3200" b="1" dirty="0" smtClean="0"/>
              <a:t> Weight </a:t>
            </a:r>
            <a:r>
              <a:rPr lang="nl-NL" sz="3200" b="1" dirty="0" err="1" smtClean="0"/>
              <a:t>regain</a:t>
            </a:r>
            <a:r>
              <a:rPr lang="nl-NL" sz="3200" b="1" dirty="0" smtClean="0"/>
              <a:t> to </a:t>
            </a:r>
            <a:r>
              <a:rPr lang="nl-NL" sz="3200" b="1" dirty="0" err="1" smtClean="0"/>
              <a:t>occur</a:t>
            </a:r>
            <a:r>
              <a:rPr lang="nl-NL" sz="3200" b="1" dirty="0" smtClean="0"/>
              <a:t> in years </a:t>
            </a:r>
            <a:endParaRPr lang="nl-NL" sz="3200" b="1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77149"/>
              </p:ext>
            </p:extLst>
          </p:nvPr>
        </p:nvGraphicFramePr>
        <p:xfrm>
          <a:off x="1475656" y="3212977"/>
          <a:ext cx="6096000" cy="946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576063">
                <a:tc>
                  <a:txBody>
                    <a:bodyPr/>
                    <a:lstStyle/>
                    <a:p>
                      <a:r>
                        <a:rPr lang="nl-NL" dirty="0" smtClean="0"/>
                        <a:t>N=</a:t>
                      </a:r>
                      <a:r>
                        <a:rPr lang="nl-NL" baseline="0" dirty="0" smtClean="0"/>
                        <a:t> 74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Mean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Median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4.8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5.5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1-10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111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6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main barriers to diet </a:t>
            </a:r>
            <a:r>
              <a:rPr lang="en-US" dirty="0" smtClean="0"/>
              <a:t>adherence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 frequent contact with the dietitian; </a:t>
            </a:r>
          </a:p>
          <a:p>
            <a:r>
              <a:rPr lang="en-US" dirty="0" smtClean="0"/>
              <a:t>Lack of time; </a:t>
            </a:r>
          </a:p>
          <a:p>
            <a:r>
              <a:rPr lang="en-US" dirty="0" smtClean="0"/>
              <a:t>Lack of motivation; </a:t>
            </a:r>
          </a:p>
          <a:p>
            <a:r>
              <a:rPr lang="en-US" dirty="0" smtClean="0"/>
              <a:t>Sedentary lifestyle; </a:t>
            </a:r>
          </a:p>
          <a:p>
            <a:r>
              <a:rPr lang="en-US" dirty="0" smtClean="0"/>
              <a:t>Family and friends; </a:t>
            </a:r>
          </a:p>
          <a:p>
            <a:r>
              <a:rPr lang="en-US" dirty="0" smtClean="0"/>
              <a:t>Not having a proper lunch break; </a:t>
            </a:r>
          </a:p>
          <a:p>
            <a:r>
              <a:rPr lang="en-US" dirty="0" smtClean="0"/>
              <a:t>Lack of knowledge; </a:t>
            </a:r>
          </a:p>
          <a:p>
            <a:r>
              <a:rPr lang="en-US" dirty="0" smtClean="0"/>
              <a:t>Physiologically increased hunger and decreased satiety; </a:t>
            </a:r>
          </a:p>
          <a:p>
            <a:r>
              <a:rPr lang="en-US" dirty="0" smtClean="0"/>
              <a:t>Do not weigh foods anymore; </a:t>
            </a:r>
          </a:p>
          <a:p>
            <a:r>
              <a:rPr lang="en-US" dirty="0" smtClean="0"/>
              <a:t>Underestimate energy content in foods and overestimate energy expended by physical activity;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Fast Food; </a:t>
            </a:r>
          </a:p>
          <a:p>
            <a:r>
              <a:rPr lang="en-US" dirty="0" smtClean="0"/>
              <a:t>Alcoholic Drinks; </a:t>
            </a:r>
          </a:p>
          <a:p>
            <a:r>
              <a:rPr lang="en-US" dirty="0" smtClean="0"/>
              <a:t>Food frequency; </a:t>
            </a:r>
          </a:p>
          <a:p>
            <a:r>
              <a:rPr lang="en-US" dirty="0" smtClean="0"/>
              <a:t>Psychological factors; </a:t>
            </a:r>
          </a:p>
          <a:p>
            <a:r>
              <a:rPr lang="en-US" dirty="0" smtClean="0"/>
              <a:t>Medical condition; </a:t>
            </a:r>
          </a:p>
          <a:p>
            <a:r>
              <a:rPr lang="en-US" dirty="0" smtClean="0"/>
              <a:t>Habits;</a:t>
            </a:r>
          </a:p>
          <a:p>
            <a:r>
              <a:rPr lang="en-US" dirty="0" smtClean="0"/>
              <a:t>Financial problems; </a:t>
            </a:r>
          </a:p>
          <a:p>
            <a:r>
              <a:rPr lang="en-US" dirty="0" smtClean="0"/>
              <a:t>Decrease of disturbed eating </a:t>
            </a:r>
            <a:r>
              <a:rPr lang="en-US" dirty="0" smtClean="0"/>
              <a:t>behavior </a:t>
            </a:r>
            <a:r>
              <a:rPr lang="en-US" dirty="0" smtClean="0"/>
              <a:t>and obsessive thinking about foods; </a:t>
            </a:r>
          </a:p>
          <a:p>
            <a:r>
              <a:rPr lang="en-US" dirty="0" smtClean="0"/>
              <a:t>Restrictive eating in itself; </a:t>
            </a:r>
          </a:p>
          <a:p>
            <a:r>
              <a:rPr lang="en-US" dirty="0" smtClean="0"/>
              <a:t>Lack of awareness about inner physical cues; </a:t>
            </a:r>
          </a:p>
          <a:p>
            <a:r>
              <a:rPr lang="en-US" dirty="0" smtClean="0"/>
              <a:t>Lack of adequate coping styles with stress or negative affect 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33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604448" cy="1143000"/>
          </a:xfrm>
        </p:spPr>
        <p:txBody>
          <a:bodyPr>
            <a:noAutofit/>
          </a:bodyPr>
          <a:lstStyle/>
          <a:p>
            <a:r>
              <a:rPr lang="en-US" sz="4000" i="1" dirty="0" smtClean="0">
                <a:solidFill>
                  <a:srgbClr val="0066CC"/>
                </a:solidFill>
              </a:rPr>
              <a:t>European Specialist Dietetic </a:t>
            </a:r>
            <a:r>
              <a:rPr lang="en-US" sz="4000" i="1" dirty="0" smtClean="0">
                <a:solidFill>
                  <a:srgbClr val="0066CC"/>
                </a:solidFill>
              </a:rPr>
              <a:t>Network</a:t>
            </a:r>
            <a:br>
              <a:rPr lang="en-US" sz="4000" i="1" dirty="0" smtClean="0">
                <a:solidFill>
                  <a:srgbClr val="0066CC"/>
                </a:solidFill>
              </a:rPr>
            </a:br>
            <a:r>
              <a:rPr lang="en-US" sz="4000" i="1" dirty="0" smtClean="0">
                <a:solidFill>
                  <a:srgbClr val="0066CC"/>
                </a:solidFill>
              </a:rPr>
              <a:t>Obesity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dirty="0" smtClean="0">
                <a:solidFill>
                  <a:srgbClr val="0066CC"/>
                </a:solidFill>
              </a:rPr>
              <a:t>The ESDN Obesity </a:t>
            </a:r>
            <a:r>
              <a:rPr lang="de-DE" sz="2600" dirty="0" err="1" smtClean="0">
                <a:solidFill>
                  <a:srgbClr val="0066CC"/>
                </a:solidFill>
              </a:rPr>
              <a:t>has</a:t>
            </a:r>
            <a:r>
              <a:rPr lang="de-DE" sz="2600" dirty="0" smtClean="0">
                <a:solidFill>
                  <a:srgbClr val="0066CC"/>
                </a:solidFill>
              </a:rPr>
              <a:t> 6 </a:t>
            </a:r>
            <a:r>
              <a:rPr lang="de-DE" sz="2600" dirty="0" err="1" smtClean="0">
                <a:solidFill>
                  <a:srgbClr val="0066CC"/>
                </a:solidFill>
              </a:rPr>
              <a:t>members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smtClean="0">
                <a:solidFill>
                  <a:srgbClr val="0066CC"/>
                </a:solidFill>
              </a:rPr>
              <a:t>Maria Hassapidou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smtClean="0">
                <a:solidFill>
                  <a:srgbClr val="0066CC"/>
                </a:solidFill>
              </a:rPr>
              <a:t>Ellen Govers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smtClean="0">
                <a:solidFill>
                  <a:srgbClr val="0066CC"/>
                </a:solidFill>
              </a:rPr>
              <a:t>Tanja Callewaert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smtClean="0">
                <a:solidFill>
                  <a:srgbClr val="0066CC"/>
                </a:solidFill>
              </a:rPr>
              <a:t>Hilda Mulrooney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err="1" smtClean="0">
                <a:solidFill>
                  <a:srgbClr val="0066CC"/>
                </a:solidFill>
              </a:rPr>
              <a:t>Oddysseas</a:t>
            </a:r>
            <a:r>
              <a:rPr lang="de-DE" sz="2600" dirty="0" smtClean="0">
                <a:solidFill>
                  <a:srgbClr val="0066CC"/>
                </a:solidFill>
              </a:rPr>
              <a:t> </a:t>
            </a:r>
            <a:r>
              <a:rPr lang="de-DE" sz="2600" dirty="0" err="1" smtClean="0">
                <a:solidFill>
                  <a:srgbClr val="0066CC"/>
                </a:solidFill>
              </a:rPr>
              <a:t>Androutsos</a:t>
            </a:r>
            <a:endParaRPr lang="de-DE" sz="2600" dirty="0" smtClean="0">
              <a:solidFill>
                <a:srgbClr val="0066CC"/>
              </a:solidFill>
            </a:endParaRPr>
          </a:p>
          <a:p>
            <a:r>
              <a:rPr lang="de-DE" sz="2600" dirty="0" err="1" smtClean="0">
                <a:solidFill>
                  <a:srgbClr val="0066CC"/>
                </a:solidFill>
              </a:rPr>
              <a:t>Anthonis</a:t>
            </a:r>
            <a:r>
              <a:rPr lang="de-DE" sz="2600" dirty="0" smtClean="0">
                <a:solidFill>
                  <a:srgbClr val="0066CC"/>
                </a:solidFill>
              </a:rPr>
              <a:t> </a:t>
            </a:r>
            <a:r>
              <a:rPr lang="de-DE" sz="2600" dirty="0" err="1" smtClean="0">
                <a:solidFill>
                  <a:srgbClr val="0066CC"/>
                </a:solidFill>
              </a:rPr>
              <a:t>Vlassopoulos</a:t>
            </a:r>
            <a:endParaRPr lang="de-DE" sz="2600" dirty="0" smtClean="0">
              <a:solidFill>
                <a:srgbClr val="0066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EFAD | The European Dietitians  |  www.efad.org  |  secretariat@efad.org</a:t>
            </a: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4562-7109-488B-812B-431B558EA07F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954" y="2636912"/>
            <a:ext cx="3561049" cy="325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smtClean="0"/>
              <a:t>Dietitians </a:t>
            </a:r>
            <a:r>
              <a:rPr lang="nl-NL" sz="3600" dirty="0" smtClean="0"/>
              <a:t>specialised in obesity: 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The </a:t>
            </a:r>
            <a:r>
              <a:rPr lang="nl-NL" dirty="0" err="1" smtClean="0"/>
              <a:t>majority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 smtClean="0"/>
              <a:t> in a </a:t>
            </a:r>
            <a:r>
              <a:rPr lang="nl-NL" dirty="0" err="1" smtClean="0"/>
              <a:t>multi</a:t>
            </a:r>
            <a:r>
              <a:rPr lang="nl-NL" dirty="0" smtClean="0"/>
              <a:t> </a:t>
            </a:r>
            <a:r>
              <a:rPr lang="nl-NL" dirty="0" err="1" smtClean="0"/>
              <a:t>disciplinary</a:t>
            </a:r>
            <a:r>
              <a:rPr lang="nl-NL" dirty="0" smtClean="0"/>
              <a:t> team</a:t>
            </a:r>
          </a:p>
          <a:p>
            <a:r>
              <a:rPr lang="nl-NL" dirty="0" smtClean="0"/>
              <a:t>Have </a:t>
            </a:r>
            <a:r>
              <a:rPr lang="nl-NL" dirty="0" err="1" smtClean="0"/>
              <a:t>followed</a:t>
            </a:r>
            <a:r>
              <a:rPr lang="nl-NL" dirty="0" smtClean="0"/>
              <a:t> </a:t>
            </a:r>
            <a:r>
              <a:rPr lang="nl-NL" dirty="0" err="1" smtClean="0"/>
              <a:t>additional</a:t>
            </a:r>
            <a:r>
              <a:rPr lang="nl-NL" dirty="0" smtClean="0"/>
              <a:t> training</a:t>
            </a:r>
          </a:p>
          <a:p>
            <a:r>
              <a:rPr lang="nl-NL" dirty="0" smtClean="0"/>
              <a:t>Are 33%Bsc; 16% masters; 5% </a:t>
            </a:r>
            <a:r>
              <a:rPr lang="nl-NL" dirty="0" err="1" smtClean="0"/>
              <a:t>Phd</a:t>
            </a:r>
            <a:endParaRPr lang="nl-NL" dirty="0" smtClean="0"/>
          </a:p>
          <a:p>
            <a:r>
              <a:rPr lang="nl-NL" dirty="0" smtClean="0"/>
              <a:t>Have a </a:t>
            </a:r>
            <a:r>
              <a:rPr lang="nl-NL" dirty="0" err="1" smtClean="0"/>
              <a:t>mean</a:t>
            </a:r>
            <a:r>
              <a:rPr lang="nl-NL" dirty="0" smtClean="0"/>
              <a:t> of 24 years of </a:t>
            </a:r>
            <a:r>
              <a:rPr lang="nl-NL" dirty="0" err="1" smtClean="0"/>
              <a:t>experience</a:t>
            </a:r>
            <a:endParaRPr lang="nl-NL" dirty="0" smtClean="0"/>
          </a:p>
          <a:p>
            <a:r>
              <a:rPr lang="nl-NL" dirty="0" smtClean="0"/>
              <a:t>76% </a:t>
            </a:r>
            <a:r>
              <a:rPr lang="nl-NL" dirty="0" err="1" smtClean="0"/>
              <a:t>work</a:t>
            </a:r>
            <a:r>
              <a:rPr lang="nl-NL" dirty="0" smtClean="0"/>
              <a:t> </a:t>
            </a:r>
            <a:r>
              <a:rPr lang="nl-NL" dirty="0" err="1" smtClean="0"/>
              <a:t>according</a:t>
            </a:r>
            <a:r>
              <a:rPr lang="nl-NL" dirty="0" smtClean="0"/>
              <a:t> to </a:t>
            </a:r>
            <a:r>
              <a:rPr lang="nl-NL" dirty="0" err="1" smtClean="0"/>
              <a:t>national</a:t>
            </a:r>
            <a:r>
              <a:rPr lang="nl-NL" dirty="0" smtClean="0"/>
              <a:t> guidelines</a:t>
            </a:r>
          </a:p>
          <a:p>
            <a:r>
              <a:rPr lang="nl-NL" dirty="0" smtClean="0"/>
              <a:t>60% </a:t>
            </a:r>
            <a:r>
              <a:rPr lang="nl-NL" dirty="0" err="1" smtClean="0"/>
              <a:t>also</a:t>
            </a:r>
            <a:r>
              <a:rPr lang="nl-NL" dirty="0" smtClean="0"/>
              <a:t> have a </a:t>
            </a:r>
            <a:r>
              <a:rPr lang="nl-NL" dirty="0" err="1" smtClean="0"/>
              <a:t>specific</a:t>
            </a:r>
            <a:r>
              <a:rPr lang="nl-NL" dirty="0" smtClean="0"/>
              <a:t> guideline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children</a:t>
            </a:r>
            <a:endParaRPr lang="nl-NL" dirty="0" smtClean="0"/>
          </a:p>
          <a:p>
            <a:r>
              <a:rPr lang="nl-NL" dirty="0" smtClean="0"/>
              <a:t>70% treat patients </a:t>
            </a:r>
            <a:r>
              <a:rPr lang="nl-NL" dirty="0" err="1" smtClean="0"/>
              <a:t>based</a:t>
            </a:r>
            <a:r>
              <a:rPr lang="nl-NL" dirty="0" smtClean="0"/>
              <a:t> on dietary assessment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76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Points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evaluation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Dietitians set no </a:t>
            </a:r>
            <a:r>
              <a:rPr lang="nl-NL" dirty="0" err="1" smtClean="0"/>
              <a:t>sharp</a:t>
            </a:r>
            <a:r>
              <a:rPr lang="nl-NL" dirty="0" smtClean="0"/>
              <a:t> targets </a:t>
            </a:r>
            <a:r>
              <a:rPr lang="nl-NL" dirty="0" err="1" smtClean="0"/>
              <a:t>for</a:t>
            </a:r>
            <a:r>
              <a:rPr lang="nl-NL" dirty="0" smtClean="0"/>
              <a:t> weight loss and weight </a:t>
            </a:r>
            <a:r>
              <a:rPr lang="nl-NL" dirty="0" smtClean="0"/>
              <a:t>maintenance (SMART)</a:t>
            </a:r>
            <a:endParaRPr lang="nl-NL" dirty="0" smtClean="0"/>
          </a:p>
          <a:p>
            <a:r>
              <a:rPr lang="nl-NL" dirty="0" smtClean="0"/>
              <a:t>More </a:t>
            </a:r>
            <a:r>
              <a:rPr lang="nl-NL" dirty="0" err="1" smtClean="0"/>
              <a:t>emphasis</a:t>
            </a:r>
            <a:r>
              <a:rPr lang="nl-NL" dirty="0" smtClean="0"/>
              <a:t> on </a:t>
            </a:r>
            <a:r>
              <a:rPr lang="nl-NL" dirty="0" err="1" smtClean="0"/>
              <a:t>quality</a:t>
            </a:r>
            <a:r>
              <a:rPr lang="nl-NL" dirty="0" smtClean="0"/>
              <a:t> of life as weight loss </a:t>
            </a:r>
            <a:r>
              <a:rPr lang="nl-NL" dirty="0" err="1" smtClean="0"/>
              <a:t>outcome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on weight loss</a:t>
            </a:r>
            <a:endParaRPr lang="nl-NL" dirty="0" smtClean="0"/>
          </a:p>
          <a:p>
            <a:r>
              <a:rPr lang="nl-NL" dirty="0" err="1" smtClean="0"/>
              <a:t>Waist</a:t>
            </a:r>
            <a:r>
              <a:rPr lang="nl-NL" dirty="0" smtClean="0"/>
              <a:t> </a:t>
            </a:r>
            <a:r>
              <a:rPr lang="nl-NL" dirty="0" err="1" smtClean="0"/>
              <a:t>circumference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measured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30%</a:t>
            </a:r>
          </a:p>
          <a:p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based</a:t>
            </a:r>
            <a:r>
              <a:rPr lang="nl-NL" dirty="0" smtClean="0"/>
              <a:t> </a:t>
            </a:r>
            <a:r>
              <a:rPr lang="nl-NL" dirty="0" err="1" smtClean="0"/>
              <a:t>objectives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weight loss management </a:t>
            </a:r>
            <a:r>
              <a:rPr lang="nl-NL" dirty="0" err="1" smtClean="0"/>
              <a:t>seem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many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308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Pictures\EFAD-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37112"/>
            <a:ext cx="324956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6" name="Picture 2" descr="C:\Users\user\Pictures\EASO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09120"/>
            <a:ext cx="2581672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0097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3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Why</a:t>
            </a:r>
            <a:r>
              <a:rPr lang="nl-NL" dirty="0"/>
              <a:t> a questionnaire?</a:t>
            </a:r>
          </a:p>
          <a:p>
            <a:r>
              <a:rPr lang="nl-NL" dirty="0" err="1"/>
              <a:t>Outcomes</a:t>
            </a:r>
            <a:r>
              <a:rPr lang="nl-NL" dirty="0"/>
              <a:t> </a:t>
            </a:r>
          </a:p>
          <a:p>
            <a:r>
              <a:rPr lang="nl-NL" dirty="0" err="1" smtClean="0"/>
              <a:t>Conclusions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37112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013176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15222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31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Why</a:t>
            </a:r>
            <a:r>
              <a:rPr lang="nl-NL" dirty="0" smtClean="0"/>
              <a:t> a questionnaire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The first questionnaire had </a:t>
            </a:r>
            <a:r>
              <a:rPr lang="nl-NL" dirty="0" err="1" smtClean="0"/>
              <a:t>little</a:t>
            </a:r>
            <a:r>
              <a:rPr lang="nl-NL" dirty="0" smtClean="0"/>
              <a:t> response.</a:t>
            </a:r>
          </a:p>
          <a:p>
            <a:r>
              <a:rPr lang="nl-NL" dirty="0" smtClean="0"/>
              <a:t>We had no </a:t>
            </a:r>
            <a:r>
              <a:rPr lang="nl-NL" dirty="0" err="1" smtClean="0"/>
              <a:t>insight</a:t>
            </a:r>
            <a:r>
              <a:rPr lang="nl-NL" dirty="0" smtClean="0"/>
              <a:t> in the </a:t>
            </a:r>
            <a:r>
              <a:rPr lang="nl-NL" dirty="0" err="1" smtClean="0"/>
              <a:t>methods</a:t>
            </a:r>
            <a:r>
              <a:rPr lang="nl-NL" dirty="0" smtClean="0"/>
              <a:t> and </a:t>
            </a:r>
            <a:r>
              <a:rPr lang="nl-NL" dirty="0" err="1" smtClean="0"/>
              <a:t>knowledge</a:t>
            </a:r>
            <a:r>
              <a:rPr lang="nl-NL" dirty="0" smtClean="0"/>
              <a:t> of dietitians </a:t>
            </a:r>
            <a:r>
              <a:rPr lang="nl-NL" dirty="0" err="1" smtClean="0"/>
              <a:t>treating</a:t>
            </a:r>
            <a:r>
              <a:rPr lang="nl-NL" dirty="0" smtClean="0"/>
              <a:t> obesity.</a:t>
            </a:r>
          </a:p>
          <a:p>
            <a:r>
              <a:rPr lang="en-US" dirty="0"/>
              <a:t>Dietitians are a valuable source of expertise in the management of obesity which should be used to increase the quality of interventions applied in all centers where obese patients are treated. </a:t>
            </a:r>
            <a:endParaRPr lang="nl-NL" dirty="0"/>
          </a:p>
          <a:p>
            <a:r>
              <a:rPr lang="en-US" dirty="0" smtClean="0"/>
              <a:t>The </a:t>
            </a:r>
            <a:r>
              <a:rPr lang="en-US" dirty="0"/>
              <a:t>aim of the survey </a:t>
            </a:r>
            <a:r>
              <a:rPr lang="en-US" dirty="0" smtClean="0"/>
              <a:t>was </a:t>
            </a:r>
            <a:r>
              <a:rPr lang="en-US" dirty="0"/>
              <a:t>to identify best practice by dietitians in terms of dietary intervention and </a:t>
            </a:r>
            <a:r>
              <a:rPr lang="en-GB" dirty="0"/>
              <a:t>to improve quality and evidence based care</a:t>
            </a:r>
            <a:r>
              <a:rPr lang="en-GB" dirty="0" smtClean="0"/>
              <a:t>.</a:t>
            </a:r>
            <a:endParaRPr lang="nl-NL" dirty="0" smtClean="0"/>
          </a:p>
          <a:p>
            <a:r>
              <a:rPr lang="nl-NL" dirty="0" err="1" smtClean="0"/>
              <a:t>Mapping</a:t>
            </a:r>
            <a:r>
              <a:rPr lang="nl-NL" dirty="0" smtClean="0"/>
              <a:t> </a:t>
            </a:r>
            <a:r>
              <a:rPr lang="nl-NL" dirty="0" err="1" smtClean="0"/>
              <a:t>gives</a:t>
            </a:r>
            <a:r>
              <a:rPr lang="nl-NL" dirty="0" smtClean="0"/>
              <a:t> </a:t>
            </a:r>
            <a:r>
              <a:rPr lang="nl-NL" dirty="0" err="1" smtClean="0"/>
              <a:t>additional</a:t>
            </a:r>
            <a:r>
              <a:rPr lang="nl-NL" dirty="0" smtClean="0"/>
              <a:t> information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development</a:t>
            </a:r>
            <a:r>
              <a:rPr lang="nl-NL" dirty="0" smtClean="0"/>
              <a:t> of FBDG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adults</a:t>
            </a:r>
            <a:r>
              <a:rPr lang="nl-NL" dirty="0" smtClean="0"/>
              <a:t> &amp; </a:t>
            </a:r>
            <a:r>
              <a:rPr lang="nl-NL" dirty="0" err="1" smtClean="0"/>
              <a:t>children</a:t>
            </a:r>
            <a:r>
              <a:rPr lang="nl-NL" dirty="0" smtClean="0"/>
              <a:t> (</a:t>
            </a:r>
            <a:r>
              <a:rPr lang="nl-NL" dirty="0" err="1" smtClean="0"/>
              <a:t>phase</a:t>
            </a:r>
            <a:r>
              <a:rPr lang="nl-NL" dirty="0" smtClean="0"/>
              <a:t> 1 and 2).</a:t>
            </a:r>
          </a:p>
          <a:p>
            <a:pPr marL="0" indent="0">
              <a:buNone/>
            </a:pPr>
            <a:endParaRPr lang="nl-NL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4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First questionnaire to </a:t>
            </a:r>
            <a:r>
              <a:rPr lang="nl-NL" dirty="0" err="1"/>
              <a:t>COM’s</a:t>
            </a:r>
            <a:r>
              <a:rPr lang="nl-NL" dirty="0"/>
              <a:t> (2016)</a:t>
            </a:r>
          </a:p>
          <a:p>
            <a:r>
              <a:rPr lang="nl-NL" dirty="0"/>
              <a:t>Same questionnaire + </a:t>
            </a:r>
            <a:r>
              <a:rPr lang="nl-NL" dirty="0" err="1"/>
              <a:t>some</a:t>
            </a:r>
            <a:r>
              <a:rPr lang="nl-NL" dirty="0"/>
              <a:t> more </a:t>
            </a:r>
            <a:r>
              <a:rPr lang="nl-NL" dirty="0" err="1"/>
              <a:t>questions</a:t>
            </a:r>
            <a:r>
              <a:rPr lang="nl-NL" dirty="0"/>
              <a:t> through EFAD </a:t>
            </a:r>
            <a:r>
              <a:rPr lang="nl-NL" dirty="0" err="1"/>
              <a:t>secretariat</a:t>
            </a:r>
            <a:r>
              <a:rPr lang="nl-NL" dirty="0"/>
              <a:t> (survey </a:t>
            </a:r>
            <a:r>
              <a:rPr lang="nl-NL" dirty="0" err="1"/>
              <a:t>monkey</a:t>
            </a:r>
            <a:r>
              <a:rPr lang="nl-NL" dirty="0"/>
              <a:t>) to </a:t>
            </a:r>
            <a:r>
              <a:rPr lang="nl-NL" dirty="0" err="1"/>
              <a:t>all</a:t>
            </a:r>
            <a:r>
              <a:rPr lang="nl-NL" dirty="0"/>
              <a:t> member </a:t>
            </a:r>
            <a:r>
              <a:rPr lang="nl-NL" dirty="0" err="1"/>
              <a:t>associations</a:t>
            </a:r>
            <a:endParaRPr lang="nl-NL" dirty="0"/>
          </a:p>
          <a:p>
            <a:r>
              <a:rPr lang="nl-NL" dirty="0"/>
              <a:t>Responses </a:t>
            </a:r>
            <a:r>
              <a:rPr lang="nl-NL" dirty="0" err="1"/>
              <a:t>collected</a:t>
            </a:r>
            <a:r>
              <a:rPr lang="nl-NL" dirty="0"/>
              <a:t>, december 2016</a:t>
            </a:r>
          </a:p>
          <a:p>
            <a:r>
              <a:rPr lang="nl-NL" dirty="0"/>
              <a:t>Analyses </a:t>
            </a:r>
            <a:r>
              <a:rPr lang="nl-NL" dirty="0" err="1"/>
              <a:t>by</a:t>
            </a:r>
            <a:r>
              <a:rPr lang="nl-NL" dirty="0"/>
              <a:t> ESDN Obesity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57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Outcomes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229 questionnaires were returned, of which 44 questionnaires were not fit for analysis.</a:t>
            </a:r>
          </a:p>
          <a:p>
            <a:r>
              <a:rPr lang="en-US" dirty="0"/>
              <a:t>Exclusion criteria: absence of general information (work setting and country). </a:t>
            </a:r>
          </a:p>
          <a:p>
            <a:r>
              <a:rPr lang="en-US" dirty="0"/>
              <a:t>185 questionnaires were used for the analysis.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0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information about the </a:t>
            </a:r>
            <a:r>
              <a:rPr lang="en-US" dirty="0" smtClean="0"/>
              <a:t>practice: work setting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397051"/>
              </p:ext>
            </p:extLst>
          </p:nvPr>
        </p:nvGraphicFramePr>
        <p:xfrm>
          <a:off x="467544" y="1600200"/>
          <a:ext cx="821925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Setting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practice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Endocrinology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Bariatric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Surgery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Rehabilitation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Health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Prevention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7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country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390359"/>
              </p:ext>
            </p:extLst>
          </p:nvPr>
        </p:nvGraphicFramePr>
        <p:xfrm>
          <a:off x="457200" y="1268761"/>
          <a:ext cx="822960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60039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Azerbajcan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Luxembourg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Netherlands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Croatia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Norway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Cyprus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Romania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Serbia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Great Britain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Hungary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Tsjec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Israël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Total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185</a:t>
                      </a:r>
                      <a:endParaRPr lang="nl-NL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Information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experience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400" dirty="0" smtClean="0"/>
              <a:t>              </a:t>
            </a:r>
            <a:r>
              <a:rPr lang="nl-NL" sz="2700" b="1" dirty="0" smtClean="0">
                <a:latin typeface="+mn-lt"/>
              </a:rPr>
              <a:t>Years </a:t>
            </a:r>
            <a:r>
              <a:rPr lang="nl-NL" sz="2700" b="1" dirty="0" err="1" smtClean="0">
                <a:latin typeface="+mn-lt"/>
              </a:rPr>
              <a:t>expercience</a:t>
            </a:r>
            <a:r>
              <a:rPr lang="nl-NL" sz="2700" b="1" dirty="0" smtClean="0">
                <a:latin typeface="+mn-lt"/>
              </a:rPr>
              <a:t> in obesity management</a:t>
            </a:r>
            <a:endParaRPr lang="nl-NL" sz="2700" dirty="0">
              <a:latin typeface="+mn-lt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168556"/>
              </p:ext>
            </p:extLst>
          </p:nvPr>
        </p:nvGraphicFramePr>
        <p:xfrm>
          <a:off x="1115616" y="1556792"/>
          <a:ext cx="55446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498"/>
                <a:gridCol w="1443745"/>
                <a:gridCol w="1547686"/>
                <a:gridCol w="154768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Years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Range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155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21,8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1-40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6566"/>
              </p:ext>
            </p:extLst>
          </p:nvPr>
        </p:nvGraphicFramePr>
        <p:xfrm>
          <a:off x="1115616" y="29249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111896"/>
                <a:gridCol w="1920552"/>
                <a:gridCol w="112744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Multi-</a:t>
                      </a:r>
                      <a:r>
                        <a:rPr lang="nl-NL" dirty="0" err="1" smtClean="0"/>
                        <a:t>disciplinary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Monodisciplinairy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160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kstvak 7"/>
          <p:cNvSpPr txBox="1"/>
          <p:nvPr/>
        </p:nvSpPr>
        <p:spPr>
          <a:xfrm>
            <a:off x="1475656" y="242088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Working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according</a:t>
            </a:r>
            <a:r>
              <a:rPr lang="nl-NL" sz="2400" b="1" dirty="0" smtClean="0"/>
              <a:t> to guidelines</a:t>
            </a:r>
            <a:endParaRPr lang="nl-NL" sz="2400" b="1" dirty="0"/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80523"/>
              </p:ext>
            </p:extLst>
          </p:nvPr>
        </p:nvGraphicFramePr>
        <p:xfrm>
          <a:off x="1115616" y="436510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177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1187624" y="3933056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Additional</a:t>
            </a:r>
            <a:r>
              <a:rPr lang="nl-NL" sz="2400" b="1" dirty="0" smtClean="0"/>
              <a:t> training in obesity management</a:t>
            </a:r>
            <a:endParaRPr lang="nl-NL" sz="2400" b="1" dirty="0"/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17771"/>
              </p:ext>
            </p:extLst>
          </p:nvPr>
        </p:nvGraphicFramePr>
        <p:xfrm>
          <a:off x="1115616" y="573325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Missing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179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kstvak 11"/>
          <p:cNvSpPr txBox="1"/>
          <p:nvPr/>
        </p:nvSpPr>
        <p:spPr>
          <a:xfrm>
            <a:off x="1259632" y="530120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Working</a:t>
            </a:r>
            <a:r>
              <a:rPr lang="nl-NL" sz="2400" b="1" dirty="0" smtClean="0"/>
              <a:t> in a </a:t>
            </a:r>
            <a:r>
              <a:rPr lang="nl-NL" sz="2400" b="1" dirty="0" err="1" smtClean="0"/>
              <a:t>multi-disciplinairy</a:t>
            </a:r>
            <a:r>
              <a:rPr lang="nl-NL" sz="2400" b="1" dirty="0" smtClean="0"/>
              <a:t> team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15680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1058</Words>
  <Application>Microsoft Office PowerPoint</Application>
  <PresentationFormat>Diavoorstelling (4:3)</PresentationFormat>
  <Paragraphs>432</Paragraphs>
  <Slides>22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11</vt:i4>
      </vt:variant>
      <vt:variant>
        <vt:lpstr>Diatitels</vt:lpstr>
      </vt:variant>
      <vt:variant>
        <vt:i4>22</vt:i4>
      </vt:variant>
    </vt:vector>
  </HeadingPairs>
  <TitlesOfParts>
    <vt:vector size="33" baseType="lpstr">
      <vt:lpstr>Kantoorthema</vt:lpstr>
      <vt:lpstr>1_Kantoorthema</vt:lpstr>
      <vt:lpstr>2_Kantoorthema</vt:lpstr>
      <vt:lpstr>3_Kantoorthema</vt:lpstr>
      <vt:lpstr>4_Kantoorthema</vt:lpstr>
      <vt:lpstr>5_Kantoorthema</vt:lpstr>
      <vt:lpstr>6_Kantoorthema</vt:lpstr>
      <vt:lpstr>7_Kantoorthema</vt:lpstr>
      <vt:lpstr>8_Kantoorthema</vt:lpstr>
      <vt:lpstr>9_Kantoorthema</vt:lpstr>
      <vt:lpstr>10_Kantoorthema</vt:lpstr>
      <vt:lpstr>EASO-EFAD Mapping dietetic guidance on obesity </vt:lpstr>
      <vt:lpstr>European Specialist Dietetic Network Obesity </vt:lpstr>
      <vt:lpstr>Programme</vt:lpstr>
      <vt:lpstr>Why a questionnaire</vt:lpstr>
      <vt:lpstr>Methods</vt:lpstr>
      <vt:lpstr>Outcomes </vt:lpstr>
      <vt:lpstr>General information about the practice: work setting</vt:lpstr>
      <vt:lpstr>Which country</vt:lpstr>
      <vt:lpstr>Information about working experience               Years expercience in obesity management</vt:lpstr>
      <vt:lpstr>Education level of dietitians</vt:lpstr>
      <vt:lpstr>Patient care</vt:lpstr>
      <vt:lpstr>Counselling </vt:lpstr>
      <vt:lpstr>Diagnostic tools</vt:lpstr>
      <vt:lpstr>Guidelines</vt:lpstr>
      <vt:lpstr>Dietary interventions</vt:lpstr>
      <vt:lpstr>Intervention outcomes</vt:lpstr>
      <vt:lpstr>Criteria for effective dietary intervention</vt:lpstr>
      <vt:lpstr>Weight regain percentage</vt:lpstr>
      <vt:lpstr>The main barriers to diet adherence</vt:lpstr>
      <vt:lpstr>Conclusions Dietitians specialised in obesity: </vt:lpstr>
      <vt:lpstr>Points for evaluation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dietitians treat obesity in Europe, the current landscape</dc:title>
  <dc:creator>e.govers112@upcmail.nl</dc:creator>
  <cp:lastModifiedBy>e.govers112@upcmail.nl</cp:lastModifiedBy>
  <cp:revision>32</cp:revision>
  <dcterms:created xsi:type="dcterms:W3CDTF">2017-08-15T07:44:41Z</dcterms:created>
  <dcterms:modified xsi:type="dcterms:W3CDTF">2017-08-15T12:22:17Z</dcterms:modified>
</cp:coreProperties>
</file>