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9" r:id="rId2"/>
    <p:sldId id="262" r:id="rId3"/>
    <p:sldId id="263" r:id="rId4"/>
    <p:sldId id="265" r:id="rId5"/>
    <p:sldId id="269" r:id="rId6"/>
    <p:sldId id="270" r:id="rId7"/>
    <p:sldId id="273" r:id="rId8"/>
    <p:sldId id="272" r:id="rId9"/>
    <p:sldId id="274" r:id="rId10"/>
    <p:sldId id="268" r:id="rId11"/>
    <p:sldId id="276" r:id="rId12"/>
    <p:sldId id="277" r:id="rId13"/>
    <p:sldId id="278" r:id="rId14"/>
    <p:sldId id="279" r:id="rId15"/>
    <p:sldId id="280" r:id="rId16"/>
    <p:sldId id="281" r:id="rId17"/>
    <p:sldId id="286" r:id="rId18"/>
    <p:sldId id="283" r:id="rId19"/>
    <p:sldId id="284" r:id="rId20"/>
    <p:sldId id="285" r:id="rId21"/>
    <p:sldId id="288" r:id="rId22"/>
    <p:sldId id="287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.govers112@upcmail.nl" initials="e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C72FA-96A7-4470-8D4B-9914CA45685D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BDF7B-ECFE-4756-9F60-4A0A86F0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83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7EA226-054C-4715-B476-8401F52E89EB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328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7EA226-054C-4715-B476-8401F52E89EB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32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86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51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81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55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7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63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44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34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50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13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4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9128-E1CC-4887-BD1F-7B46AB491E23}" type="datetimeFigureOut">
              <a:rPr lang="nl-NL" smtClean="0"/>
              <a:t>16-5-2017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E848-F886-4986-AF15-572A9E846F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2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7" Type="http://schemas.openxmlformats.org/officeDocument/2006/relationships/image" Target="../media/image46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emf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efad.org/everyone/1156" TargetMode="External"/><Relationship Id="rId18" Type="http://schemas.openxmlformats.org/officeDocument/2006/relationships/image" Target="../media/image12.png"/><Relationship Id="rId26" Type="http://schemas.openxmlformats.org/officeDocument/2006/relationships/image" Target="../media/image16.png"/><Relationship Id="rId39" Type="http://schemas.openxmlformats.org/officeDocument/2006/relationships/hyperlink" Target="http://www.efad.org/everyone/1175" TargetMode="External"/><Relationship Id="rId21" Type="http://schemas.openxmlformats.org/officeDocument/2006/relationships/hyperlink" Target="http://www.efad.org/everyone/1160" TargetMode="External"/><Relationship Id="rId34" Type="http://schemas.openxmlformats.org/officeDocument/2006/relationships/image" Target="../media/image20.png"/><Relationship Id="rId42" Type="http://schemas.openxmlformats.org/officeDocument/2006/relationships/image" Target="../media/image24.png"/><Relationship Id="rId47" Type="http://schemas.openxmlformats.org/officeDocument/2006/relationships/hyperlink" Target="http://www.efad.org/everyone/1628" TargetMode="External"/><Relationship Id="rId50" Type="http://schemas.openxmlformats.org/officeDocument/2006/relationships/image" Target="../media/image29.png"/><Relationship Id="rId55" Type="http://schemas.openxmlformats.org/officeDocument/2006/relationships/image" Target="../media/image55.emf"/><Relationship Id="rId7" Type="http://schemas.openxmlformats.org/officeDocument/2006/relationships/hyperlink" Target="http://www.efad.org/everyone/1153" TargetMode="External"/><Relationship Id="rId12" Type="http://schemas.openxmlformats.org/officeDocument/2006/relationships/image" Target="../media/image9.png"/><Relationship Id="rId17" Type="http://schemas.openxmlformats.org/officeDocument/2006/relationships/hyperlink" Target="http://www.efad.org/everyone/1177" TargetMode="External"/><Relationship Id="rId25" Type="http://schemas.openxmlformats.org/officeDocument/2006/relationships/hyperlink" Target="http://www.efad.org/everyone/1162" TargetMode="External"/><Relationship Id="rId33" Type="http://schemas.openxmlformats.org/officeDocument/2006/relationships/hyperlink" Target="http://www.efad.org/everyone/1166" TargetMode="External"/><Relationship Id="rId38" Type="http://schemas.openxmlformats.org/officeDocument/2006/relationships/image" Target="../media/image22.png"/><Relationship Id="rId46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29" Type="http://schemas.openxmlformats.org/officeDocument/2006/relationships/hyperlink" Target="http://www.efad.org/everyone/1164" TargetMode="External"/><Relationship Id="rId41" Type="http://schemas.openxmlformats.org/officeDocument/2006/relationships/hyperlink" Target="http://www.efad.org/everyone/1173" TargetMode="External"/><Relationship Id="rId54" Type="http://schemas.openxmlformats.org/officeDocument/2006/relationships/image" Target="../media/image5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hyperlink" Target="http://www.efad.org/everyone/1155" TargetMode="External"/><Relationship Id="rId24" Type="http://schemas.openxmlformats.org/officeDocument/2006/relationships/image" Target="../media/image15.png"/><Relationship Id="rId32" Type="http://schemas.openxmlformats.org/officeDocument/2006/relationships/image" Target="../media/image19.png"/><Relationship Id="rId37" Type="http://schemas.openxmlformats.org/officeDocument/2006/relationships/hyperlink" Target="http://www.efad.org/everyone/1171" TargetMode="External"/><Relationship Id="rId40" Type="http://schemas.openxmlformats.org/officeDocument/2006/relationships/image" Target="../media/image23.png"/><Relationship Id="rId45" Type="http://schemas.openxmlformats.org/officeDocument/2006/relationships/hyperlink" Target="http://www.efad.org/everyone/1138" TargetMode="External"/><Relationship Id="rId53" Type="http://schemas.openxmlformats.org/officeDocument/2006/relationships/image" Target="../media/image53.emf"/><Relationship Id="rId5" Type="http://schemas.openxmlformats.org/officeDocument/2006/relationships/hyperlink" Target="http://www.efad.org/everyone/1140" TargetMode="External"/><Relationship Id="rId15" Type="http://schemas.openxmlformats.org/officeDocument/2006/relationships/hyperlink" Target="http://www.efad.org/everyone/1157" TargetMode="External"/><Relationship Id="rId23" Type="http://schemas.openxmlformats.org/officeDocument/2006/relationships/hyperlink" Target="http://www.efad.org/everyone/1161" TargetMode="External"/><Relationship Id="rId28" Type="http://schemas.openxmlformats.org/officeDocument/2006/relationships/image" Target="../media/image17.png"/><Relationship Id="rId36" Type="http://schemas.openxmlformats.org/officeDocument/2006/relationships/image" Target="../media/image21.png"/><Relationship Id="rId49" Type="http://schemas.openxmlformats.org/officeDocument/2006/relationships/image" Target="../media/image28.png"/><Relationship Id="rId10" Type="http://schemas.openxmlformats.org/officeDocument/2006/relationships/image" Target="../media/image8.png"/><Relationship Id="rId19" Type="http://schemas.openxmlformats.org/officeDocument/2006/relationships/hyperlink" Target="http://www.efad.org/everyone/1158" TargetMode="External"/><Relationship Id="rId31" Type="http://schemas.openxmlformats.org/officeDocument/2006/relationships/hyperlink" Target="http://www.efad.org/everyone/1165" TargetMode="External"/><Relationship Id="rId44" Type="http://schemas.openxmlformats.org/officeDocument/2006/relationships/image" Target="../media/image25.png"/><Relationship Id="rId52" Type="http://schemas.openxmlformats.org/officeDocument/2006/relationships/image" Target="../media/image31.png"/><Relationship Id="rId4" Type="http://schemas.openxmlformats.org/officeDocument/2006/relationships/image" Target="../media/image5.png"/><Relationship Id="rId9" Type="http://schemas.openxmlformats.org/officeDocument/2006/relationships/hyperlink" Target="http://www.efad.org/everyone/1172" TargetMode="Externa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hyperlink" Target="http://www.efad.org/everyone/1163" TargetMode="External"/><Relationship Id="rId30" Type="http://schemas.openxmlformats.org/officeDocument/2006/relationships/image" Target="../media/image18.png"/><Relationship Id="rId35" Type="http://schemas.openxmlformats.org/officeDocument/2006/relationships/hyperlink" Target="http://www.efad.org/everyone/1169" TargetMode="External"/><Relationship Id="rId43" Type="http://schemas.openxmlformats.org/officeDocument/2006/relationships/hyperlink" Target="http://www.efad.org/everyone/1176" TargetMode="External"/><Relationship Id="rId48" Type="http://schemas.openxmlformats.org/officeDocument/2006/relationships/image" Target="../media/image27.png"/><Relationship Id="rId56" Type="http://schemas.openxmlformats.org/officeDocument/2006/relationships/image" Target="../media/image56.emf"/><Relationship Id="rId8" Type="http://schemas.openxmlformats.org/officeDocument/2006/relationships/image" Target="../media/image7.png"/><Relationship Id="rId51" Type="http://schemas.openxmlformats.org/officeDocument/2006/relationships/image" Target="../media/image30.jpeg"/><Relationship Id="rId3" Type="http://schemas.openxmlformats.org/officeDocument/2006/relationships/hyperlink" Target="http://www.efad.org/everyone/1139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efad.org/everyone/1156" TargetMode="External"/><Relationship Id="rId18" Type="http://schemas.openxmlformats.org/officeDocument/2006/relationships/image" Target="../media/image12.png"/><Relationship Id="rId26" Type="http://schemas.openxmlformats.org/officeDocument/2006/relationships/image" Target="../media/image16.png"/><Relationship Id="rId39" Type="http://schemas.openxmlformats.org/officeDocument/2006/relationships/hyperlink" Target="http://www.efad.org/everyone/1175" TargetMode="External"/><Relationship Id="rId3" Type="http://schemas.openxmlformats.org/officeDocument/2006/relationships/hyperlink" Target="http://www.efad.org/everyone/1139" TargetMode="External"/><Relationship Id="rId21" Type="http://schemas.openxmlformats.org/officeDocument/2006/relationships/hyperlink" Target="http://www.efad.org/everyone/1160" TargetMode="External"/><Relationship Id="rId34" Type="http://schemas.openxmlformats.org/officeDocument/2006/relationships/image" Target="../media/image20.png"/><Relationship Id="rId42" Type="http://schemas.openxmlformats.org/officeDocument/2006/relationships/image" Target="../media/image24.png"/><Relationship Id="rId47" Type="http://schemas.openxmlformats.org/officeDocument/2006/relationships/hyperlink" Target="http://www.efad.org/everyone/1628" TargetMode="External"/><Relationship Id="rId50" Type="http://schemas.openxmlformats.org/officeDocument/2006/relationships/image" Target="../media/image29.png"/><Relationship Id="rId7" Type="http://schemas.openxmlformats.org/officeDocument/2006/relationships/hyperlink" Target="http://www.efad.org/everyone/1153" TargetMode="External"/><Relationship Id="rId12" Type="http://schemas.openxmlformats.org/officeDocument/2006/relationships/image" Target="../media/image9.png"/><Relationship Id="rId17" Type="http://schemas.openxmlformats.org/officeDocument/2006/relationships/hyperlink" Target="http://www.efad.org/everyone/1177" TargetMode="External"/><Relationship Id="rId25" Type="http://schemas.openxmlformats.org/officeDocument/2006/relationships/hyperlink" Target="http://www.efad.org/everyone/1162" TargetMode="External"/><Relationship Id="rId33" Type="http://schemas.openxmlformats.org/officeDocument/2006/relationships/hyperlink" Target="http://www.efad.org/everyone/1166" TargetMode="External"/><Relationship Id="rId38" Type="http://schemas.openxmlformats.org/officeDocument/2006/relationships/image" Target="../media/image22.png"/><Relationship Id="rId46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29" Type="http://schemas.openxmlformats.org/officeDocument/2006/relationships/hyperlink" Target="http://www.efad.org/everyone/1164" TargetMode="External"/><Relationship Id="rId41" Type="http://schemas.openxmlformats.org/officeDocument/2006/relationships/hyperlink" Target="http://www.efad.org/everyone/117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hyperlink" Target="http://www.efad.org/everyone/1155" TargetMode="External"/><Relationship Id="rId24" Type="http://schemas.openxmlformats.org/officeDocument/2006/relationships/image" Target="../media/image15.png"/><Relationship Id="rId32" Type="http://schemas.openxmlformats.org/officeDocument/2006/relationships/image" Target="../media/image19.png"/><Relationship Id="rId37" Type="http://schemas.openxmlformats.org/officeDocument/2006/relationships/hyperlink" Target="http://www.efad.org/everyone/1171" TargetMode="External"/><Relationship Id="rId40" Type="http://schemas.openxmlformats.org/officeDocument/2006/relationships/image" Target="../media/image23.png"/><Relationship Id="rId45" Type="http://schemas.openxmlformats.org/officeDocument/2006/relationships/hyperlink" Target="http://www.efad.org/everyone/1138" TargetMode="External"/><Relationship Id="rId5" Type="http://schemas.openxmlformats.org/officeDocument/2006/relationships/hyperlink" Target="http://www.efad.org/everyone/1140" TargetMode="External"/><Relationship Id="rId15" Type="http://schemas.openxmlformats.org/officeDocument/2006/relationships/hyperlink" Target="http://www.efad.org/everyone/1157" TargetMode="External"/><Relationship Id="rId23" Type="http://schemas.openxmlformats.org/officeDocument/2006/relationships/hyperlink" Target="http://www.efad.org/everyone/1161" TargetMode="External"/><Relationship Id="rId28" Type="http://schemas.openxmlformats.org/officeDocument/2006/relationships/image" Target="../media/image17.png"/><Relationship Id="rId36" Type="http://schemas.openxmlformats.org/officeDocument/2006/relationships/image" Target="../media/image21.png"/><Relationship Id="rId49" Type="http://schemas.openxmlformats.org/officeDocument/2006/relationships/image" Target="../media/image28.png"/><Relationship Id="rId10" Type="http://schemas.openxmlformats.org/officeDocument/2006/relationships/image" Target="../media/image8.png"/><Relationship Id="rId19" Type="http://schemas.openxmlformats.org/officeDocument/2006/relationships/hyperlink" Target="http://www.efad.org/everyone/1158" TargetMode="External"/><Relationship Id="rId31" Type="http://schemas.openxmlformats.org/officeDocument/2006/relationships/hyperlink" Target="http://www.efad.org/everyone/1165" TargetMode="External"/><Relationship Id="rId44" Type="http://schemas.openxmlformats.org/officeDocument/2006/relationships/image" Target="../media/image25.png"/><Relationship Id="rId52" Type="http://schemas.openxmlformats.org/officeDocument/2006/relationships/image" Target="../media/image31.png"/><Relationship Id="rId4" Type="http://schemas.openxmlformats.org/officeDocument/2006/relationships/image" Target="../media/image5.png"/><Relationship Id="rId9" Type="http://schemas.openxmlformats.org/officeDocument/2006/relationships/hyperlink" Target="http://www.efad.org/everyone/1172" TargetMode="Externa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hyperlink" Target="http://www.efad.org/everyone/1163" TargetMode="External"/><Relationship Id="rId30" Type="http://schemas.openxmlformats.org/officeDocument/2006/relationships/image" Target="../media/image18.png"/><Relationship Id="rId35" Type="http://schemas.openxmlformats.org/officeDocument/2006/relationships/hyperlink" Target="http://www.efad.org/everyone/1169" TargetMode="External"/><Relationship Id="rId43" Type="http://schemas.openxmlformats.org/officeDocument/2006/relationships/hyperlink" Target="http://www.efad.org/everyone/1176" TargetMode="External"/><Relationship Id="rId48" Type="http://schemas.openxmlformats.org/officeDocument/2006/relationships/image" Target="../media/image27.png"/><Relationship Id="rId8" Type="http://schemas.openxmlformats.org/officeDocument/2006/relationships/image" Target="../media/image7.png"/><Relationship Id="rId51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dietitians treat obesity in Europe, the current landscape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rgbClr val="0066CC"/>
                </a:solidFill>
              </a:rPr>
              <a:t>Survey </a:t>
            </a:r>
            <a:endParaRPr lang="nl-NL" dirty="0">
              <a:solidFill>
                <a:srgbClr val="0066CC"/>
              </a:solidFill>
            </a:endParaRPr>
          </a:p>
          <a:p>
            <a:r>
              <a:rPr lang="nl-NL" dirty="0">
                <a:solidFill>
                  <a:srgbClr val="0066CC"/>
                </a:solidFill>
              </a:rPr>
              <a:t>Ellen Govers, RD, </a:t>
            </a:r>
            <a:r>
              <a:rPr lang="nl-NL" dirty="0" smtClean="0">
                <a:solidFill>
                  <a:srgbClr val="0066CC"/>
                </a:solidFill>
              </a:rPr>
              <a:t>NWG (Nutrition </a:t>
            </a:r>
            <a:r>
              <a:rPr lang="nl-NL" dirty="0" err="1" smtClean="0">
                <a:solidFill>
                  <a:srgbClr val="0066CC"/>
                </a:solidFill>
              </a:rPr>
              <a:t>working</a:t>
            </a:r>
            <a:r>
              <a:rPr lang="nl-NL" dirty="0" smtClean="0">
                <a:solidFill>
                  <a:srgbClr val="0066CC"/>
                </a:solidFill>
              </a:rPr>
              <a:t> </a:t>
            </a:r>
            <a:r>
              <a:rPr lang="nl-NL" dirty="0" err="1" smtClean="0">
                <a:solidFill>
                  <a:srgbClr val="0066CC"/>
                </a:solidFill>
              </a:rPr>
              <a:t>group</a:t>
            </a:r>
            <a:r>
              <a:rPr lang="nl-NL" dirty="0" smtClean="0">
                <a:solidFill>
                  <a:srgbClr val="0066CC"/>
                </a:solidFill>
              </a:rPr>
              <a:t> EASO/EFAD)</a:t>
            </a:r>
            <a:endParaRPr lang="nl-NL" dirty="0">
              <a:solidFill>
                <a:srgbClr val="0066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943D-A37D-4362-B9B8-0FF7271E21FA}" type="slidenum">
              <a:rPr lang="en-GB" smtClean="0"/>
              <a:t>1</a:t>
            </a:fld>
            <a:endParaRPr lang="en-GB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4680520" cy="14952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76672"/>
            <a:ext cx="37338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4562-7109-488B-812B-431B558EA07F}" type="slidenum">
              <a:rPr lang="nl-NL" smtClean="0"/>
              <a:pPr/>
              <a:t>10</a:t>
            </a:fld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822325"/>
            <a:ext cx="59023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74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9023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59023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29000"/>
            <a:ext cx="5902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09120"/>
            <a:ext cx="5902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661248"/>
            <a:ext cx="59023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902325" cy="12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8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6672"/>
            <a:ext cx="59023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590232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89040"/>
            <a:ext cx="590232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5902325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09120"/>
            <a:ext cx="590232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01208"/>
            <a:ext cx="59023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26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80928"/>
            <a:ext cx="4923600" cy="398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59023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al 1"/>
          <p:cNvSpPr/>
          <p:nvPr/>
        </p:nvSpPr>
        <p:spPr>
          <a:xfrm>
            <a:off x="7380312" y="1268760"/>
            <a:ext cx="43204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10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5902325" cy="1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902325" cy="405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al 1"/>
          <p:cNvSpPr/>
          <p:nvPr/>
        </p:nvSpPr>
        <p:spPr>
          <a:xfrm>
            <a:off x="6588224" y="2636912"/>
            <a:ext cx="43204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/>
          <p:cNvSpPr/>
          <p:nvPr/>
        </p:nvSpPr>
        <p:spPr>
          <a:xfrm>
            <a:off x="6948264" y="2924944"/>
            <a:ext cx="43204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6516216" y="1268760"/>
            <a:ext cx="576064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6516216" y="1772816"/>
            <a:ext cx="57606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43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590232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al 1"/>
          <p:cNvSpPr/>
          <p:nvPr/>
        </p:nvSpPr>
        <p:spPr>
          <a:xfrm>
            <a:off x="7092280" y="2060848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9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46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5902325" cy="400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53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5" descr="Belgium">
            <a:hlinkClick r:id="rId3" tooltip="Belgium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981074"/>
            <a:ext cx="71437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" descr="Cyprus">
            <a:hlinkClick r:id="rId5" tooltip="Cyprus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3832225"/>
            <a:ext cx="72707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Denmark">
            <a:hlinkClick r:id="rId7" tooltip="Denmark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097213"/>
            <a:ext cx="78581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Spain">
            <a:hlinkClick r:id="rId9" tooltip="Spain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3321050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Finland">
            <a:hlinkClick r:id="rId11" tooltip="Finland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4625975"/>
            <a:ext cx="7778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France">
            <a:hlinkClick r:id="rId13" tooltip="France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4941888"/>
            <a:ext cx="72548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1" descr="Germany">
            <a:hlinkClick r:id="rId15" tooltip="Germany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3" y="6134100"/>
            <a:ext cx="725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2" descr="Great Britain">
            <a:hlinkClick r:id="rId17" tooltip="Great Britain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572125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3" descr="Greece">
            <a:hlinkClick r:id="rId19" tooltip="Greece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6246813"/>
            <a:ext cx="84296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4" descr="Hungary">
            <a:hlinkClick r:id="rId21" tooltip="Hungary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5597525"/>
            <a:ext cx="6969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5" descr="Iceland">
            <a:hlinkClick r:id="rId23" tooltip="Iceland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5688013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6" descr="Ireland">
            <a:hlinkClick r:id="rId25" tooltip="Ireland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857875"/>
            <a:ext cx="7191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7" descr="Italy">
            <a:hlinkClick r:id="rId27" tooltip="Italy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2614613"/>
            <a:ext cx="768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8" descr="Luxembourg">
            <a:hlinkClick r:id="rId29" tooltip="Luxembourg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3" y="1563688"/>
            <a:ext cx="78581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9" descr="Netherlands">
            <a:hlinkClick r:id="rId31" tooltip="Netherlands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3" y="6180138"/>
            <a:ext cx="808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20" descr="Norway">
            <a:hlinkClick r:id="rId33" tooltip="Norway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50" y="4097338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21" descr="Portugal">
            <a:hlinkClick r:id="rId35" tooltip="Portugal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2174875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2" descr="Slovenia">
            <a:hlinkClick r:id="rId37" tooltip="Slovenia"/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8" y="5691188"/>
            <a:ext cx="74453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23" descr="Switserland">
            <a:hlinkClick r:id="rId39" tooltip="Switserland"/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3" r="22498"/>
          <a:stretch>
            <a:fillRect/>
          </a:stretch>
        </p:blipFill>
        <p:spPr bwMode="auto">
          <a:xfrm>
            <a:off x="8304213" y="5459413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6" name="Picture 24" descr="Sweden">
            <a:hlinkClick r:id="rId41" tooltip="Sweden"/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310188"/>
            <a:ext cx="741363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25" descr="Turkey">
            <a:hlinkClick r:id="rId43" tooltip="Turkey"/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567363"/>
            <a:ext cx="6699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4" descr="Austria">
            <a:hlinkClick r:id="rId45" tooltip="Austria"/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3867150"/>
            <a:ext cx="73818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Picture 50" descr="Latvia">
            <a:hlinkClick r:id="rId47" tooltip="Latvia"/>
          </p:cNvPr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4625975"/>
            <a:ext cx="723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303422" y="269776"/>
            <a:ext cx="6500826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lang="en-GB" sz="3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de-DE" sz="3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291" name="Picture 2" descr="GifPoland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237288"/>
            <a:ext cx="642938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92" name="Picture 28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75" y="5986463"/>
            <a:ext cx="847725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93" name="Picture 30" descr="romania flag"/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6345238"/>
            <a:ext cx="693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843" y="4941888"/>
            <a:ext cx="82814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5759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590232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7"/>
          <p:cNvPicPr>
            <a:picLocks noChangeAspect="1" noChangeArrowheads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36912"/>
            <a:ext cx="5902325" cy="100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5759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0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H.  In your opinion what are the main barriers to diet adherence? Name the three most important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 frequent contact with the dietitian; </a:t>
            </a:r>
          </a:p>
          <a:p>
            <a:r>
              <a:rPr lang="en-US" dirty="0" smtClean="0"/>
              <a:t>Lack of time; </a:t>
            </a:r>
          </a:p>
          <a:p>
            <a:r>
              <a:rPr lang="en-US" dirty="0" smtClean="0"/>
              <a:t>Lack of motivation; </a:t>
            </a:r>
          </a:p>
          <a:p>
            <a:r>
              <a:rPr lang="en-US" dirty="0" smtClean="0"/>
              <a:t>Sedentary lifestyle; </a:t>
            </a:r>
          </a:p>
          <a:p>
            <a:r>
              <a:rPr lang="en-US" dirty="0" smtClean="0"/>
              <a:t>Family and friends; </a:t>
            </a:r>
          </a:p>
          <a:p>
            <a:r>
              <a:rPr lang="en-US" dirty="0" smtClean="0"/>
              <a:t>Not having a proper lunch break; </a:t>
            </a:r>
          </a:p>
          <a:p>
            <a:r>
              <a:rPr lang="en-US" dirty="0" smtClean="0"/>
              <a:t>Lack of knowledge; </a:t>
            </a:r>
          </a:p>
          <a:p>
            <a:r>
              <a:rPr lang="en-US" dirty="0" smtClean="0"/>
              <a:t>Physiologically increased hunger and decreased satiety; </a:t>
            </a:r>
          </a:p>
          <a:p>
            <a:r>
              <a:rPr lang="en-US" dirty="0" smtClean="0"/>
              <a:t>Do not weigh foods anymore; </a:t>
            </a:r>
          </a:p>
          <a:p>
            <a:r>
              <a:rPr lang="en-US" dirty="0" smtClean="0"/>
              <a:t>Underestimate energy content in foods and overestimate energy expended by physical activity;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Fast Food; </a:t>
            </a:r>
          </a:p>
          <a:p>
            <a:r>
              <a:rPr lang="en-US" dirty="0" smtClean="0"/>
              <a:t>Alcoholic Drinks; </a:t>
            </a:r>
          </a:p>
          <a:p>
            <a:r>
              <a:rPr lang="en-US" dirty="0" smtClean="0"/>
              <a:t>Food frequency; </a:t>
            </a:r>
          </a:p>
          <a:p>
            <a:r>
              <a:rPr lang="en-US" dirty="0" smtClean="0"/>
              <a:t>Psychological factors; </a:t>
            </a:r>
          </a:p>
          <a:p>
            <a:r>
              <a:rPr lang="en-US" dirty="0" smtClean="0"/>
              <a:t>Medical condition; </a:t>
            </a:r>
          </a:p>
          <a:p>
            <a:r>
              <a:rPr lang="en-US" dirty="0" smtClean="0"/>
              <a:t>Habits;</a:t>
            </a:r>
          </a:p>
          <a:p>
            <a:r>
              <a:rPr lang="en-US" dirty="0" smtClean="0"/>
              <a:t>Financial problems; </a:t>
            </a:r>
          </a:p>
          <a:p>
            <a:r>
              <a:rPr lang="en-US" dirty="0" smtClean="0"/>
              <a:t>Decrease of disturbed eating </a:t>
            </a:r>
            <a:r>
              <a:rPr lang="en-US" dirty="0" err="1" smtClean="0"/>
              <a:t>behaviour</a:t>
            </a:r>
            <a:r>
              <a:rPr lang="en-US" dirty="0" smtClean="0"/>
              <a:t> and obsessive thinking about foods; </a:t>
            </a:r>
          </a:p>
          <a:p>
            <a:r>
              <a:rPr lang="en-US" dirty="0" smtClean="0"/>
              <a:t>Restrictive eating in itself; </a:t>
            </a:r>
          </a:p>
          <a:p>
            <a:r>
              <a:rPr lang="en-US" dirty="0" smtClean="0"/>
              <a:t>Lack of awareness about inner physical cues; </a:t>
            </a:r>
          </a:p>
          <a:p>
            <a:r>
              <a:rPr lang="en-US" dirty="0" smtClean="0"/>
              <a:t>Lack of adequate coping styles with stress or negative affect 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440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414338"/>
            <a:ext cx="5902325" cy="603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3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 </a:t>
            </a:r>
            <a:r>
              <a:rPr lang="nl-N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</a:t>
            </a:r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Group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the NWG</a:t>
            </a:r>
          </a:p>
          <a:p>
            <a:r>
              <a:rPr lang="nl-NL" dirty="0" smtClean="0"/>
              <a:t>Commitment </a:t>
            </a:r>
            <a:r>
              <a:rPr lang="nl-NL" dirty="0" err="1" smtClean="0"/>
              <a:t>for</a:t>
            </a:r>
            <a:r>
              <a:rPr lang="nl-NL" dirty="0" smtClean="0"/>
              <a:t> Platform Diet, Physical Activity and Health</a:t>
            </a:r>
          </a:p>
          <a:p>
            <a:r>
              <a:rPr lang="nl-NL" dirty="0" err="1" smtClean="0"/>
              <a:t>Phase</a:t>
            </a:r>
            <a:r>
              <a:rPr lang="nl-NL" dirty="0" smtClean="0"/>
              <a:t> 1: FBDG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adults</a:t>
            </a:r>
            <a:r>
              <a:rPr lang="nl-NL" dirty="0" smtClean="0"/>
              <a:t> (2016-17)</a:t>
            </a:r>
          </a:p>
          <a:p>
            <a:r>
              <a:rPr lang="nl-NL" dirty="0" err="1" smtClean="0"/>
              <a:t>Phase</a:t>
            </a:r>
            <a:r>
              <a:rPr lang="nl-NL" dirty="0" smtClean="0"/>
              <a:t> 2: FBDG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children</a:t>
            </a:r>
            <a:r>
              <a:rPr lang="nl-NL" dirty="0" smtClean="0"/>
              <a:t> (2018)</a:t>
            </a: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37112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013176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15222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0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Dietitians specialised in obesity: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The </a:t>
            </a:r>
            <a:r>
              <a:rPr lang="nl-NL" dirty="0" err="1" smtClean="0"/>
              <a:t>majority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 smtClean="0"/>
              <a:t> in a </a:t>
            </a:r>
            <a:r>
              <a:rPr lang="nl-NL" dirty="0" err="1" smtClean="0"/>
              <a:t>multi</a:t>
            </a:r>
            <a:r>
              <a:rPr lang="nl-NL" dirty="0" smtClean="0"/>
              <a:t> </a:t>
            </a:r>
            <a:r>
              <a:rPr lang="nl-NL" dirty="0" err="1" smtClean="0"/>
              <a:t>disciplinary</a:t>
            </a:r>
            <a:r>
              <a:rPr lang="nl-NL" dirty="0" smtClean="0"/>
              <a:t> team</a:t>
            </a:r>
          </a:p>
          <a:p>
            <a:r>
              <a:rPr lang="nl-NL" dirty="0"/>
              <a:t>H</a:t>
            </a:r>
            <a:r>
              <a:rPr lang="nl-NL" dirty="0" smtClean="0"/>
              <a:t>ave </a:t>
            </a:r>
            <a:r>
              <a:rPr lang="nl-NL" dirty="0" err="1" smtClean="0"/>
              <a:t>followed</a:t>
            </a:r>
            <a:r>
              <a:rPr lang="nl-NL" dirty="0" smtClean="0"/>
              <a:t> </a:t>
            </a:r>
            <a:r>
              <a:rPr lang="nl-NL" dirty="0" err="1" smtClean="0"/>
              <a:t>additional</a:t>
            </a:r>
            <a:r>
              <a:rPr lang="nl-NL" dirty="0" smtClean="0"/>
              <a:t> training</a:t>
            </a:r>
          </a:p>
          <a:p>
            <a:r>
              <a:rPr lang="nl-NL" dirty="0" smtClean="0"/>
              <a:t>Are 33%Bsc; 16% masters; 5% </a:t>
            </a:r>
            <a:r>
              <a:rPr lang="nl-NL" dirty="0" err="1" smtClean="0"/>
              <a:t>Phd</a:t>
            </a:r>
            <a:endParaRPr lang="nl-NL" dirty="0" smtClean="0"/>
          </a:p>
          <a:p>
            <a:r>
              <a:rPr lang="nl-NL" dirty="0" smtClean="0"/>
              <a:t>Have a </a:t>
            </a:r>
            <a:r>
              <a:rPr lang="nl-NL" dirty="0" err="1" smtClean="0"/>
              <a:t>mean</a:t>
            </a:r>
            <a:r>
              <a:rPr lang="nl-NL" dirty="0" smtClean="0"/>
              <a:t> of 24 years of </a:t>
            </a:r>
            <a:r>
              <a:rPr lang="nl-NL" dirty="0" err="1" smtClean="0"/>
              <a:t>experience</a:t>
            </a:r>
            <a:endParaRPr lang="nl-NL" dirty="0" smtClean="0"/>
          </a:p>
          <a:p>
            <a:r>
              <a:rPr lang="nl-NL" dirty="0" smtClean="0"/>
              <a:t>76% </a:t>
            </a:r>
            <a:r>
              <a:rPr lang="nl-NL" dirty="0" err="1" smtClean="0"/>
              <a:t>work</a:t>
            </a:r>
            <a:r>
              <a:rPr lang="nl-NL" dirty="0" smtClean="0"/>
              <a:t> </a:t>
            </a:r>
            <a:r>
              <a:rPr lang="nl-NL" dirty="0" err="1" smtClean="0"/>
              <a:t>according</a:t>
            </a:r>
            <a:r>
              <a:rPr lang="nl-NL" dirty="0" smtClean="0"/>
              <a:t> to </a:t>
            </a:r>
            <a:r>
              <a:rPr lang="nl-NL" dirty="0" err="1" smtClean="0"/>
              <a:t>national</a:t>
            </a:r>
            <a:r>
              <a:rPr lang="nl-NL" dirty="0" smtClean="0"/>
              <a:t> guidelines</a:t>
            </a:r>
          </a:p>
          <a:p>
            <a:r>
              <a:rPr lang="nl-NL" dirty="0" smtClean="0"/>
              <a:t>60% </a:t>
            </a:r>
            <a:r>
              <a:rPr lang="nl-NL" dirty="0" err="1" smtClean="0"/>
              <a:t>also</a:t>
            </a:r>
            <a:r>
              <a:rPr lang="nl-NL" dirty="0" smtClean="0"/>
              <a:t> have a </a:t>
            </a:r>
            <a:r>
              <a:rPr lang="nl-NL" dirty="0" err="1" smtClean="0"/>
              <a:t>specific</a:t>
            </a:r>
            <a:r>
              <a:rPr lang="nl-NL" dirty="0" smtClean="0"/>
              <a:t> guideline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children</a:t>
            </a:r>
            <a:endParaRPr lang="nl-NL" dirty="0" smtClean="0"/>
          </a:p>
          <a:p>
            <a:r>
              <a:rPr lang="nl-NL" dirty="0" smtClean="0"/>
              <a:t>70% treat patients </a:t>
            </a:r>
            <a:r>
              <a:rPr lang="nl-NL" dirty="0" err="1" smtClean="0"/>
              <a:t>based</a:t>
            </a:r>
            <a:r>
              <a:rPr lang="nl-NL" dirty="0" smtClean="0"/>
              <a:t> on dietary assessment</a:t>
            </a:r>
          </a:p>
          <a:p>
            <a:r>
              <a:rPr lang="nl-NL" dirty="0" smtClean="0"/>
              <a:t>88% use </a:t>
            </a:r>
            <a:r>
              <a:rPr lang="nl-NL" dirty="0" err="1" smtClean="0"/>
              <a:t>other</a:t>
            </a:r>
            <a:r>
              <a:rPr lang="nl-NL" dirty="0" smtClean="0"/>
              <a:t> diets </a:t>
            </a:r>
            <a:r>
              <a:rPr lang="nl-NL" dirty="0" err="1" smtClean="0"/>
              <a:t>additional</a:t>
            </a:r>
            <a:r>
              <a:rPr lang="nl-NL" dirty="0" smtClean="0"/>
              <a:t> to diet assessment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385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Points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evaluation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 </a:t>
            </a:r>
            <a:r>
              <a:rPr lang="nl-NL" dirty="0" err="1" smtClean="0"/>
              <a:t>sharp</a:t>
            </a:r>
            <a:r>
              <a:rPr lang="nl-NL" dirty="0" smtClean="0"/>
              <a:t> targets </a:t>
            </a:r>
            <a:r>
              <a:rPr lang="nl-NL" dirty="0" err="1" smtClean="0"/>
              <a:t>for</a:t>
            </a:r>
            <a:r>
              <a:rPr lang="nl-NL" dirty="0" smtClean="0"/>
              <a:t> weight loss and weight maintenance</a:t>
            </a:r>
          </a:p>
          <a:p>
            <a:r>
              <a:rPr lang="nl-NL" dirty="0" smtClean="0"/>
              <a:t>More </a:t>
            </a:r>
            <a:r>
              <a:rPr lang="nl-NL" dirty="0" err="1" smtClean="0"/>
              <a:t>emphasis</a:t>
            </a:r>
            <a:r>
              <a:rPr lang="nl-NL" dirty="0" smtClean="0"/>
              <a:t> on </a:t>
            </a:r>
            <a:r>
              <a:rPr lang="nl-NL" dirty="0" err="1" smtClean="0"/>
              <a:t>quality</a:t>
            </a:r>
            <a:r>
              <a:rPr lang="nl-NL" dirty="0" smtClean="0"/>
              <a:t> of life as weight loss </a:t>
            </a:r>
            <a:r>
              <a:rPr lang="nl-NL" dirty="0" err="1" smtClean="0"/>
              <a:t>outcome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smtClean="0"/>
              <a:t>on weight loss</a:t>
            </a:r>
            <a:endParaRPr lang="nl-NL" dirty="0" smtClean="0"/>
          </a:p>
          <a:p>
            <a:r>
              <a:rPr lang="nl-NL" dirty="0" err="1" smtClean="0"/>
              <a:t>Waist</a:t>
            </a:r>
            <a:r>
              <a:rPr lang="nl-NL" dirty="0" smtClean="0"/>
              <a:t> </a:t>
            </a:r>
            <a:r>
              <a:rPr lang="nl-NL" dirty="0" err="1" smtClean="0"/>
              <a:t>circumference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measured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30%</a:t>
            </a:r>
          </a:p>
          <a:p>
            <a:r>
              <a:rPr lang="nl-NL" dirty="0" err="1" smtClean="0"/>
              <a:t>Objectives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weight loss management </a:t>
            </a:r>
            <a:r>
              <a:rPr lang="nl-NL" dirty="0" err="1" smtClean="0"/>
              <a:t>seem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many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8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Pictures\EFAD-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37112"/>
            <a:ext cx="324956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6" name="Picture 2" descr="C:\Users\user\Pictures\EASO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09120"/>
            <a:ext cx="2581672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0097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49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en-US" sz="4000" i="1" dirty="0" smtClean="0">
                <a:solidFill>
                  <a:srgbClr val="0066CC"/>
                </a:solidFill>
              </a:rPr>
              <a:t>EFAD Association Members</a:t>
            </a:r>
            <a:endParaRPr lang="en-GB" sz="4000" dirty="0"/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331640" y="2174874"/>
            <a:ext cx="6054998" cy="32543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600" dirty="0" smtClean="0">
                <a:solidFill>
                  <a:srgbClr val="0066CC"/>
                </a:solidFill>
                <a:latin typeface="Calibri" pitchFamily="34" charset="0"/>
              </a:rPr>
              <a:t>EFAD has 34 National Dietetic</a:t>
            </a:r>
          </a:p>
          <a:p>
            <a:pPr marL="0" indent="0">
              <a:buNone/>
              <a:defRPr/>
            </a:pPr>
            <a:r>
              <a:rPr lang="en-GB" sz="2600" dirty="0" smtClean="0">
                <a:solidFill>
                  <a:srgbClr val="0066CC"/>
                </a:solidFill>
                <a:latin typeface="Calibri" pitchFamily="34" charset="0"/>
              </a:rPr>
              <a:t>Association members </a:t>
            </a:r>
          </a:p>
          <a:p>
            <a:pPr marL="0" indent="0">
              <a:buNone/>
              <a:defRPr/>
            </a:pPr>
            <a:endParaRPr lang="en-GB" sz="2000" dirty="0" smtClean="0">
              <a:solidFill>
                <a:srgbClr val="0066CC"/>
              </a:solidFill>
              <a:latin typeface="Calibri" pitchFamily="34" charset="0"/>
            </a:endParaRPr>
          </a:p>
          <a:p>
            <a:pPr marL="0" indent="0">
              <a:buNone/>
              <a:defRPr/>
            </a:pPr>
            <a:r>
              <a:rPr lang="en-GB" sz="2600" dirty="0" smtClean="0">
                <a:solidFill>
                  <a:srgbClr val="0066CC"/>
                </a:solidFill>
                <a:latin typeface="Calibri" pitchFamily="34" charset="0"/>
              </a:rPr>
              <a:t>in 27 European countries </a:t>
            </a:r>
          </a:p>
          <a:p>
            <a:pPr marL="0" indent="0">
              <a:buNone/>
              <a:defRPr/>
            </a:pPr>
            <a:endParaRPr lang="en-GB" sz="2000" dirty="0" smtClean="0">
              <a:solidFill>
                <a:srgbClr val="0066CC"/>
              </a:solidFill>
              <a:latin typeface="Calibri" pitchFamily="34" charset="0"/>
            </a:endParaRPr>
          </a:p>
          <a:p>
            <a:pPr marL="0" indent="0">
              <a:buNone/>
              <a:defRPr/>
            </a:pPr>
            <a:r>
              <a:rPr lang="en-GB" sz="2600" dirty="0" smtClean="0">
                <a:solidFill>
                  <a:srgbClr val="0066CC"/>
                </a:solidFill>
                <a:latin typeface="Calibri" pitchFamily="34" charset="0"/>
              </a:rPr>
              <a:t>representing almost </a:t>
            </a:r>
          </a:p>
          <a:p>
            <a:pPr marL="0" indent="0">
              <a:buNone/>
              <a:defRPr/>
            </a:pPr>
            <a:r>
              <a:rPr lang="en-GB" sz="2600" dirty="0">
                <a:solidFill>
                  <a:srgbClr val="0066CC"/>
                </a:solidFill>
                <a:latin typeface="Calibri" pitchFamily="34" charset="0"/>
              </a:rPr>
              <a:t>34,</a:t>
            </a:r>
            <a:r>
              <a:rPr lang="en-GB" sz="2600" dirty="0" smtClean="0">
                <a:solidFill>
                  <a:srgbClr val="0066CC"/>
                </a:solidFill>
                <a:latin typeface="Calibri" pitchFamily="34" charset="0"/>
              </a:rPr>
              <a:t>000 dietitians</a:t>
            </a:r>
            <a:endParaRPr lang="en-GB" sz="2600" dirty="0">
              <a:solidFill>
                <a:srgbClr val="0066CC"/>
              </a:solidFill>
              <a:latin typeface="Calibri" pitchFamily="34" charset="0"/>
            </a:endParaRPr>
          </a:p>
        </p:txBody>
      </p:sp>
      <p:pic>
        <p:nvPicPr>
          <p:cNvPr id="11267" name="Picture 5" descr="Belgium">
            <a:hlinkClick r:id="rId3" tooltip="Belgium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981074"/>
            <a:ext cx="71437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" descr="Cyprus">
            <a:hlinkClick r:id="rId5" tooltip="Cyprus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3832225"/>
            <a:ext cx="72707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Denmark">
            <a:hlinkClick r:id="rId7" tooltip="Denmark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097213"/>
            <a:ext cx="78581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Spain">
            <a:hlinkClick r:id="rId9" tooltip="Spain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3321050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Finland">
            <a:hlinkClick r:id="rId11" tooltip="Finland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4625975"/>
            <a:ext cx="7778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France">
            <a:hlinkClick r:id="rId13" tooltip="France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4941888"/>
            <a:ext cx="72548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1" descr="Germany">
            <a:hlinkClick r:id="rId15" tooltip="Germany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3" y="6134100"/>
            <a:ext cx="725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2" descr="Great Britain">
            <a:hlinkClick r:id="rId17" tooltip="Great Britain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572125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3" descr="Greece">
            <a:hlinkClick r:id="rId19" tooltip="Greece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6246813"/>
            <a:ext cx="84296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4" descr="Hungary">
            <a:hlinkClick r:id="rId21" tooltip="Hungary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5597525"/>
            <a:ext cx="6969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5" descr="Iceland">
            <a:hlinkClick r:id="rId23" tooltip="Iceland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5688013"/>
            <a:ext cx="714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6" descr="Ireland">
            <a:hlinkClick r:id="rId25" tooltip="Ireland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857875"/>
            <a:ext cx="7191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7" descr="Italy">
            <a:hlinkClick r:id="rId27" tooltip="Italy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2614613"/>
            <a:ext cx="768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8" descr="Luxembourg">
            <a:hlinkClick r:id="rId29" tooltip="Luxembourg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3" y="1563688"/>
            <a:ext cx="78581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9" descr="Netherlands">
            <a:hlinkClick r:id="rId31" tooltip="Netherlands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3" y="6180138"/>
            <a:ext cx="808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20" descr="Norway">
            <a:hlinkClick r:id="rId33" tooltip="Norway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50" y="4097338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21" descr="Portugal">
            <a:hlinkClick r:id="rId35" tooltip="Portugal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2174875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2" descr="Slovenia">
            <a:hlinkClick r:id="rId37" tooltip="Slovenia"/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8" y="5691188"/>
            <a:ext cx="74453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23" descr="Switserland">
            <a:hlinkClick r:id="rId39" tooltip="Switserland"/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3" r="22498"/>
          <a:stretch>
            <a:fillRect/>
          </a:stretch>
        </p:blipFill>
        <p:spPr bwMode="auto">
          <a:xfrm>
            <a:off x="8304213" y="5459413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6" name="Picture 24" descr="Sweden">
            <a:hlinkClick r:id="rId41" tooltip="Sweden"/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310188"/>
            <a:ext cx="741363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25" descr="Turkey">
            <a:hlinkClick r:id="rId43" tooltip="Turkey"/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567363"/>
            <a:ext cx="6699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4" descr="Austria">
            <a:hlinkClick r:id="rId45" tooltip="Austria"/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3867150"/>
            <a:ext cx="73818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Picture 50" descr="Latvia">
            <a:hlinkClick r:id="rId47" tooltip="Latvia"/>
          </p:cNvPr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4625975"/>
            <a:ext cx="723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303422" y="269776"/>
            <a:ext cx="6500826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lang="en-GB" sz="3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de-DE" sz="3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291" name="Picture 2" descr="GifPoland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237288"/>
            <a:ext cx="642938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92" name="Picture 28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75" y="5986463"/>
            <a:ext cx="847725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93" name="Picture 30" descr="romania flag"/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6345238"/>
            <a:ext cx="693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843" y="4941888"/>
            <a:ext cx="82814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07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812360" cy="1143000"/>
          </a:xfrm>
        </p:spPr>
        <p:txBody>
          <a:bodyPr>
            <a:noAutofit/>
          </a:bodyPr>
          <a:lstStyle/>
          <a:p>
            <a:pPr algn="l"/>
            <a:r>
              <a:rPr lang="en-US" sz="4000" i="1" dirty="0" smtClean="0">
                <a:solidFill>
                  <a:srgbClr val="0066CC"/>
                </a:solidFill>
              </a:rPr>
              <a:t>European Specialist Dietetic Network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dirty="0" smtClean="0">
                <a:solidFill>
                  <a:srgbClr val="0066CC"/>
                </a:solidFill>
              </a:rPr>
              <a:t>EFAD has 8 ESDNs with 47 experts in</a:t>
            </a:r>
          </a:p>
          <a:p>
            <a:r>
              <a:rPr lang="de-DE" sz="2600" b="1" dirty="0" smtClean="0">
                <a:solidFill>
                  <a:srgbClr val="0066CC"/>
                </a:solidFill>
              </a:rPr>
              <a:t>Obesity</a:t>
            </a:r>
          </a:p>
          <a:p>
            <a:r>
              <a:rPr lang="de-DE" sz="2600" dirty="0" smtClean="0">
                <a:solidFill>
                  <a:srgbClr val="0066CC"/>
                </a:solidFill>
              </a:rPr>
              <a:t>Older Adult</a:t>
            </a:r>
          </a:p>
          <a:p>
            <a:r>
              <a:rPr lang="de-DE" sz="2600" dirty="0" smtClean="0">
                <a:solidFill>
                  <a:srgbClr val="0066CC"/>
                </a:solidFill>
              </a:rPr>
              <a:t>Diabetes</a:t>
            </a:r>
          </a:p>
          <a:p>
            <a:r>
              <a:rPr lang="de-DE" sz="2600" dirty="0" smtClean="0">
                <a:solidFill>
                  <a:srgbClr val="0066CC"/>
                </a:solidFill>
              </a:rPr>
              <a:t>Public Health</a:t>
            </a:r>
          </a:p>
          <a:p>
            <a:r>
              <a:rPr lang="de-DE" sz="2600" dirty="0" smtClean="0">
                <a:solidFill>
                  <a:srgbClr val="0066CC"/>
                </a:solidFill>
              </a:rPr>
              <a:t>Food Service</a:t>
            </a:r>
          </a:p>
          <a:p>
            <a:r>
              <a:rPr lang="de-DE" sz="2600" dirty="0" smtClean="0">
                <a:solidFill>
                  <a:srgbClr val="0066CC"/>
                </a:solidFill>
              </a:rPr>
              <a:t>Oncology</a:t>
            </a:r>
          </a:p>
          <a:p>
            <a:r>
              <a:rPr lang="en-GB" sz="2600" dirty="0" smtClean="0">
                <a:solidFill>
                  <a:srgbClr val="0066CC"/>
                </a:solidFill>
              </a:rPr>
              <a:t>Primary care</a:t>
            </a:r>
          </a:p>
          <a:p>
            <a:r>
              <a:rPr lang="en-GB" sz="2600" dirty="0" smtClean="0">
                <a:solidFill>
                  <a:srgbClr val="0066CC"/>
                </a:solidFill>
              </a:rPr>
              <a:t>Education</a:t>
            </a:r>
            <a:endParaRPr lang="de-DE" sz="2600" dirty="0">
              <a:solidFill>
                <a:srgbClr val="0066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EFAD | The European Dietitians  |  www.efad.org  |  secretariat@efad.org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4562-7109-488B-812B-431B558EA07F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954" y="2636912"/>
            <a:ext cx="3561049" cy="325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06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Why</a:t>
            </a:r>
            <a:r>
              <a:rPr lang="nl-NL" dirty="0"/>
              <a:t> a questionnaire?</a:t>
            </a:r>
          </a:p>
          <a:p>
            <a:r>
              <a:rPr lang="nl-NL" dirty="0" err="1"/>
              <a:t>Outcomes</a:t>
            </a:r>
            <a:r>
              <a:rPr lang="nl-NL" dirty="0"/>
              <a:t> </a:t>
            </a:r>
          </a:p>
          <a:p>
            <a:r>
              <a:rPr lang="nl-NL" dirty="0" err="1" smtClean="0"/>
              <a:t>Conclusions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37112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013176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15222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85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Why</a:t>
            </a:r>
            <a:r>
              <a:rPr lang="nl-NL" dirty="0" smtClean="0"/>
              <a:t> a questionnaire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The first questionnaire had </a:t>
            </a:r>
            <a:r>
              <a:rPr lang="nl-NL" dirty="0" err="1" smtClean="0"/>
              <a:t>little</a:t>
            </a:r>
            <a:r>
              <a:rPr lang="nl-NL" dirty="0" smtClean="0"/>
              <a:t> response.</a:t>
            </a:r>
          </a:p>
          <a:p>
            <a:r>
              <a:rPr lang="nl-NL" dirty="0" smtClean="0"/>
              <a:t>We had no </a:t>
            </a:r>
            <a:r>
              <a:rPr lang="nl-NL" dirty="0" err="1" smtClean="0"/>
              <a:t>insight</a:t>
            </a:r>
            <a:r>
              <a:rPr lang="nl-NL" dirty="0" smtClean="0"/>
              <a:t> in the </a:t>
            </a:r>
            <a:r>
              <a:rPr lang="nl-NL" dirty="0" err="1" smtClean="0"/>
              <a:t>methods</a:t>
            </a:r>
            <a:r>
              <a:rPr lang="nl-NL" dirty="0" smtClean="0"/>
              <a:t> and </a:t>
            </a:r>
            <a:r>
              <a:rPr lang="nl-NL" dirty="0" err="1" smtClean="0"/>
              <a:t>knowledge</a:t>
            </a:r>
            <a:r>
              <a:rPr lang="nl-NL" dirty="0" smtClean="0"/>
              <a:t> of dietitians </a:t>
            </a:r>
            <a:r>
              <a:rPr lang="nl-NL" dirty="0" err="1" smtClean="0"/>
              <a:t>treating</a:t>
            </a:r>
            <a:r>
              <a:rPr lang="nl-NL" dirty="0" smtClean="0"/>
              <a:t> obesity.</a:t>
            </a:r>
          </a:p>
          <a:p>
            <a:r>
              <a:rPr lang="en-US" dirty="0"/>
              <a:t>Dietitians are a valuable source of expertise in the management of obesity which should be used to increase the quality of interventions applied in all centers where obese patients are treated. </a:t>
            </a:r>
            <a:endParaRPr lang="nl-NL" dirty="0"/>
          </a:p>
          <a:p>
            <a:r>
              <a:rPr lang="en-US" dirty="0" smtClean="0"/>
              <a:t>The </a:t>
            </a:r>
            <a:r>
              <a:rPr lang="en-US" dirty="0"/>
              <a:t>aim of the survey </a:t>
            </a:r>
            <a:r>
              <a:rPr lang="en-US" dirty="0" smtClean="0"/>
              <a:t>was </a:t>
            </a:r>
            <a:r>
              <a:rPr lang="en-US" dirty="0"/>
              <a:t>to identify best practice by dietitians in terms of dietary intervention and </a:t>
            </a:r>
            <a:r>
              <a:rPr lang="en-GB" dirty="0"/>
              <a:t>to improve quality and evidence based care</a:t>
            </a:r>
            <a:r>
              <a:rPr lang="en-GB" dirty="0" smtClean="0"/>
              <a:t>.</a:t>
            </a:r>
            <a:endParaRPr lang="nl-NL" dirty="0" smtClean="0"/>
          </a:p>
          <a:p>
            <a:r>
              <a:rPr lang="nl-NL" dirty="0" err="1" smtClean="0"/>
              <a:t>Mapping</a:t>
            </a:r>
            <a:r>
              <a:rPr lang="nl-NL" dirty="0" smtClean="0"/>
              <a:t> </a:t>
            </a:r>
            <a:r>
              <a:rPr lang="nl-NL" dirty="0" err="1" smtClean="0"/>
              <a:t>gives</a:t>
            </a:r>
            <a:r>
              <a:rPr lang="nl-NL" dirty="0" smtClean="0"/>
              <a:t> </a:t>
            </a:r>
            <a:r>
              <a:rPr lang="nl-NL" dirty="0" err="1" smtClean="0"/>
              <a:t>additional</a:t>
            </a:r>
            <a:r>
              <a:rPr lang="nl-NL" dirty="0" smtClean="0"/>
              <a:t> information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development</a:t>
            </a:r>
            <a:r>
              <a:rPr lang="nl-NL" dirty="0" smtClean="0"/>
              <a:t> of FBDG </a:t>
            </a:r>
            <a:r>
              <a:rPr lang="nl-NL" dirty="0" err="1" smtClean="0"/>
              <a:t>for</a:t>
            </a:r>
            <a:r>
              <a:rPr lang="nl-NL" dirty="0" smtClean="0"/>
              <a:t> obese </a:t>
            </a:r>
            <a:r>
              <a:rPr lang="nl-NL" dirty="0" err="1" smtClean="0"/>
              <a:t>adults</a:t>
            </a:r>
            <a:r>
              <a:rPr lang="nl-NL" dirty="0" smtClean="0"/>
              <a:t> &amp; </a:t>
            </a:r>
            <a:r>
              <a:rPr lang="nl-NL" dirty="0" err="1" smtClean="0"/>
              <a:t>children</a:t>
            </a:r>
            <a:r>
              <a:rPr lang="nl-NL" dirty="0" smtClean="0"/>
              <a:t> (</a:t>
            </a:r>
            <a:r>
              <a:rPr lang="nl-NL" dirty="0" err="1" smtClean="0"/>
              <a:t>phase</a:t>
            </a:r>
            <a:r>
              <a:rPr lang="nl-NL" dirty="0" smtClean="0"/>
              <a:t> 1 and 2).</a:t>
            </a:r>
          </a:p>
          <a:p>
            <a:pPr marL="0" indent="0">
              <a:buNone/>
            </a:pPr>
            <a:endParaRPr lang="nl-NL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7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First questionnaire to </a:t>
            </a:r>
            <a:r>
              <a:rPr lang="nl-NL" dirty="0" err="1"/>
              <a:t>COM’s</a:t>
            </a:r>
            <a:r>
              <a:rPr lang="nl-NL" dirty="0"/>
              <a:t> (2016)</a:t>
            </a:r>
          </a:p>
          <a:p>
            <a:r>
              <a:rPr lang="nl-NL" dirty="0"/>
              <a:t>Same questionnaire + </a:t>
            </a:r>
            <a:r>
              <a:rPr lang="nl-NL" dirty="0" err="1"/>
              <a:t>some</a:t>
            </a:r>
            <a:r>
              <a:rPr lang="nl-NL" dirty="0"/>
              <a:t> more </a:t>
            </a:r>
            <a:r>
              <a:rPr lang="nl-NL" dirty="0" err="1"/>
              <a:t>questions</a:t>
            </a:r>
            <a:r>
              <a:rPr lang="nl-NL" dirty="0"/>
              <a:t> through EFAD </a:t>
            </a:r>
            <a:r>
              <a:rPr lang="nl-NL" dirty="0" err="1"/>
              <a:t>secretariat</a:t>
            </a:r>
            <a:r>
              <a:rPr lang="nl-NL" dirty="0"/>
              <a:t> (survey </a:t>
            </a:r>
            <a:r>
              <a:rPr lang="nl-NL" dirty="0" err="1"/>
              <a:t>monkey</a:t>
            </a:r>
            <a:r>
              <a:rPr lang="nl-NL" dirty="0"/>
              <a:t>) to </a:t>
            </a:r>
            <a:r>
              <a:rPr lang="nl-NL" dirty="0" err="1"/>
              <a:t>all</a:t>
            </a:r>
            <a:r>
              <a:rPr lang="nl-NL" dirty="0"/>
              <a:t> member </a:t>
            </a:r>
            <a:r>
              <a:rPr lang="nl-NL" dirty="0" err="1"/>
              <a:t>associations</a:t>
            </a:r>
            <a:endParaRPr lang="nl-NL" dirty="0"/>
          </a:p>
          <a:p>
            <a:r>
              <a:rPr lang="nl-NL" dirty="0"/>
              <a:t>Responses </a:t>
            </a:r>
            <a:r>
              <a:rPr lang="nl-NL" dirty="0" err="1"/>
              <a:t>collected</a:t>
            </a:r>
            <a:r>
              <a:rPr lang="nl-NL" dirty="0"/>
              <a:t>, december 2016</a:t>
            </a:r>
          </a:p>
          <a:p>
            <a:r>
              <a:rPr lang="nl-NL" dirty="0"/>
              <a:t>Analyses </a:t>
            </a:r>
            <a:r>
              <a:rPr lang="nl-NL" dirty="0" err="1"/>
              <a:t>by</a:t>
            </a:r>
            <a:r>
              <a:rPr lang="nl-NL" dirty="0"/>
              <a:t> ESDN Obesity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79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Outcomes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229 questionnaires were returned, of which 44 questionnaires were not fit for analysis.</a:t>
            </a:r>
          </a:p>
          <a:p>
            <a:r>
              <a:rPr lang="en-US" dirty="0"/>
              <a:t>Exclusion criteria: absence of general information (work setting and country). </a:t>
            </a:r>
          </a:p>
          <a:p>
            <a:r>
              <a:rPr lang="en-US" dirty="0"/>
              <a:t>185 questionnaires were used for the analysis.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44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information about the practice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628800"/>
            <a:ext cx="6480720" cy="3006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9" descr="five_year_evaluation_report_published_on_eu_platform_for_action_on_diet_physical_activity_and_health_medium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15698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6" name="Picture 2" descr="C:\Users\user\Pictures\EASO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1789584" cy="71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EFAD-Logo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2520280" cy="8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2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546</Words>
  <Application>Microsoft Office PowerPoint</Application>
  <PresentationFormat>Diavoorstelling (4:3)</PresentationFormat>
  <Paragraphs>89</Paragraphs>
  <Slides>22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Kantoorthema</vt:lpstr>
      <vt:lpstr>How do dietitians treat obesity in Europe, the current landscape</vt:lpstr>
      <vt:lpstr>Nutrition Working Group</vt:lpstr>
      <vt:lpstr>EFAD Association Members</vt:lpstr>
      <vt:lpstr>European Specialist Dietetic Network</vt:lpstr>
      <vt:lpstr>Programme</vt:lpstr>
      <vt:lpstr>Why a questionnaire</vt:lpstr>
      <vt:lpstr>Methods</vt:lpstr>
      <vt:lpstr>Outcomes </vt:lpstr>
      <vt:lpstr>General information about the practice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H.  In your opinion what are the main barriers to diet adherence? Name the three most important</vt:lpstr>
      <vt:lpstr>PowerPoint-presentatie</vt:lpstr>
      <vt:lpstr>Dietitians specialised in obesity: </vt:lpstr>
      <vt:lpstr>Points for evaluation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e.govers112@upcmail.nl</dc:creator>
  <cp:lastModifiedBy>e.govers112@upcmail.nl</cp:lastModifiedBy>
  <cp:revision>36</cp:revision>
  <dcterms:created xsi:type="dcterms:W3CDTF">2017-04-17T06:59:44Z</dcterms:created>
  <dcterms:modified xsi:type="dcterms:W3CDTF">2017-05-16T16:27:33Z</dcterms:modified>
</cp:coreProperties>
</file>