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4"/>
  </p:notesMasterIdLst>
  <p:sldIdLst>
    <p:sldId id="259" r:id="rId2"/>
    <p:sldId id="262" r:id="rId3"/>
    <p:sldId id="263" r:id="rId4"/>
    <p:sldId id="265" r:id="rId5"/>
    <p:sldId id="269" r:id="rId6"/>
    <p:sldId id="270" r:id="rId7"/>
    <p:sldId id="273" r:id="rId8"/>
    <p:sldId id="272" r:id="rId9"/>
    <p:sldId id="274" r:id="rId10"/>
    <p:sldId id="268" r:id="rId11"/>
    <p:sldId id="276" r:id="rId12"/>
    <p:sldId id="277" r:id="rId13"/>
    <p:sldId id="278" r:id="rId14"/>
    <p:sldId id="279" r:id="rId15"/>
    <p:sldId id="280" r:id="rId16"/>
    <p:sldId id="281" r:id="rId17"/>
    <p:sldId id="286" r:id="rId18"/>
    <p:sldId id="283" r:id="rId19"/>
    <p:sldId id="284" r:id="rId20"/>
    <p:sldId id="285" r:id="rId21"/>
    <p:sldId id="288" r:id="rId22"/>
    <p:sldId id="287" r:id="rId2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.govers112@upcmail.nl" initials="e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6C72FA-96A7-4470-8D4B-9914CA45685D}" type="datetimeFigureOut">
              <a:rPr lang="nl-NL" smtClean="0"/>
              <a:t>16-5-2017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FBDF7B-ECFE-4756-9F60-4A0A86F060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7835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7EA226-054C-4715-B476-8401F52E89EB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43286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7EA226-054C-4715-B476-8401F52E89EB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4328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/>
              <a:t>16-5-2017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7869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/>
              <a:t>16-5-2017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8518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/>
              <a:t>16-5-2017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2818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/>
              <a:t>16-5-2017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7556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/>
              <a:t>16-5-2017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8679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/>
              <a:t>16-5-2017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3635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/>
              <a:t>16-5-2017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4444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/>
              <a:t>16-5-2017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9344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/>
              <a:t>16-5-2017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0502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/>
              <a:t>16-5-2017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0130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/>
              <a:t>16-5-2017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9403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19128-E1CC-4887-BD1F-7B46AB491E23}" type="datetimeFigureOut">
              <a:rPr lang="nl-NL" smtClean="0"/>
              <a:t>16-5-2017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0E848-F886-4986-AF15-572A9E846F4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0924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7" Type="http://schemas.openxmlformats.org/officeDocument/2006/relationships/image" Target="../media/image40.emf"/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emf"/><Relationship Id="rId5" Type="http://schemas.openxmlformats.org/officeDocument/2006/relationships/image" Target="../media/image38.emf"/><Relationship Id="rId4" Type="http://schemas.openxmlformats.org/officeDocument/2006/relationships/image" Target="../media/image37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emf"/><Relationship Id="rId7" Type="http://schemas.openxmlformats.org/officeDocument/2006/relationships/image" Target="../media/image46.emf"/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emf"/><Relationship Id="rId5" Type="http://schemas.openxmlformats.org/officeDocument/2006/relationships/image" Target="../media/image44.emf"/><Relationship Id="rId4" Type="http://schemas.openxmlformats.org/officeDocument/2006/relationships/image" Target="../media/image43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emf"/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emf"/><Relationship Id="rId2" Type="http://schemas.openxmlformats.org/officeDocument/2006/relationships/image" Target="../media/image49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3" Type="http://schemas.openxmlformats.org/officeDocument/2006/relationships/hyperlink" Target="http://www.efad.org/everyone/1156" TargetMode="External"/><Relationship Id="rId18" Type="http://schemas.openxmlformats.org/officeDocument/2006/relationships/image" Target="../media/image12.png"/><Relationship Id="rId26" Type="http://schemas.openxmlformats.org/officeDocument/2006/relationships/image" Target="../media/image16.png"/><Relationship Id="rId39" Type="http://schemas.openxmlformats.org/officeDocument/2006/relationships/hyperlink" Target="http://www.efad.org/everyone/1175" TargetMode="External"/><Relationship Id="rId21" Type="http://schemas.openxmlformats.org/officeDocument/2006/relationships/hyperlink" Target="http://www.efad.org/everyone/1160" TargetMode="External"/><Relationship Id="rId34" Type="http://schemas.openxmlformats.org/officeDocument/2006/relationships/image" Target="../media/image20.png"/><Relationship Id="rId42" Type="http://schemas.openxmlformats.org/officeDocument/2006/relationships/image" Target="../media/image24.png"/><Relationship Id="rId47" Type="http://schemas.openxmlformats.org/officeDocument/2006/relationships/hyperlink" Target="http://www.efad.org/everyone/1628" TargetMode="External"/><Relationship Id="rId50" Type="http://schemas.openxmlformats.org/officeDocument/2006/relationships/image" Target="../media/image29.png"/><Relationship Id="rId55" Type="http://schemas.openxmlformats.org/officeDocument/2006/relationships/image" Target="../media/image55.emf"/><Relationship Id="rId7" Type="http://schemas.openxmlformats.org/officeDocument/2006/relationships/hyperlink" Target="http://www.efad.org/everyone/1153" TargetMode="External"/><Relationship Id="rId12" Type="http://schemas.openxmlformats.org/officeDocument/2006/relationships/image" Target="../media/image9.png"/><Relationship Id="rId17" Type="http://schemas.openxmlformats.org/officeDocument/2006/relationships/hyperlink" Target="http://www.efad.org/everyone/1177" TargetMode="External"/><Relationship Id="rId25" Type="http://schemas.openxmlformats.org/officeDocument/2006/relationships/hyperlink" Target="http://www.efad.org/everyone/1162" TargetMode="External"/><Relationship Id="rId33" Type="http://schemas.openxmlformats.org/officeDocument/2006/relationships/hyperlink" Target="http://www.efad.org/everyone/1166" TargetMode="External"/><Relationship Id="rId38" Type="http://schemas.openxmlformats.org/officeDocument/2006/relationships/image" Target="../media/image22.png"/><Relationship Id="rId46" Type="http://schemas.openxmlformats.org/officeDocument/2006/relationships/image" Target="../media/image26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1.png"/><Relationship Id="rId20" Type="http://schemas.openxmlformats.org/officeDocument/2006/relationships/image" Target="../media/image13.png"/><Relationship Id="rId29" Type="http://schemas.openxmlformats.org/officeDocument/2006/relationships/hyperlink" Target="http://www.efad.org/everyone/1164" TargetMode="External"/><Relationship Id="rId41" Type="http://schemas.openxmlformats.org/officeDocument/2006/relationships/hyperlink" Target="http://www.efad.org/everyone/1173" TargetMode="External"/><Relationship Id="rId54" Type="http://schemas.openxmlformats.org/officeDocument/2006/relationships/image" Target="../media/image5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hyperlink" Target="http://www.efad.org/everyone/1155" TargetMode="External"/><Relationship Id="rId24" Type="http://schemas.openxmlformats.org/officeDocument/2006/relationships/image" Target="../media/image15.png"/><Relationship Id="rId32" Type="http://schemas.openxmlformats.org/officeDocument/2006/relationships/image" Target="../media/image19.png"/><Relationship Id="rId37" Type="http://schemas.openxmlformats.org/officeDocument/2006/relationships/hyperlink" Target="http://www.efad.org/everyone/1171" TargetMode="External"/><Relationship Id="rId40" Type="http://schemas.openxmlformats.org/officeDocument/2006/relationships/image" Target="../media/image23.png"/><Relationship Id="rId45" Type="http://schemas.openxmlformats.org/officeDocument/2006/relationships/hyperlink" Target="http://www.efad.org/everyone/1138" TargetMode="External"/><Relationship Id="rId53" Type="http://schemas.openxmlformats.org/officeDocument/2006/relationships/image" Target="../media/image53.emf"/><Relationship Id="rId5" Type="http://schemas.openxmlformats.org/officeDocument/2006/relationships/hyperlink" Target="http://www.efad.org/everyone/1140" TargetMode="External"/><Relationship Id="rId15" Type="http://schemas.openxmlformats.org/officeDocument/2006/relationships/hyperlink" Target="http://www.efad.org/everyone/1157" TargetMode="External"/><Relationship Id="rId23" Type="http://schemas.openxmlformats.org/officeDocument/2006/relationships/hyperlink" Target="http://www.efad.org/everyone/1161" TargetMode="External"/><Relationship Id="rId28" Type="http://schemas.openxmlformats.org/officeDocument/2006/relationships/image" Target="../media/image17.png"/><Relationship Id="rId36" Type="http://schemas.openxmlformats.org/officeDocument/2006/relationships/image" Target="../media/image21.png"/><Relationship Id="rId49" Type="http://schemas.openxmlformats.org/officeDocument/2006/relationships/image" Target="../media/image28.png"/><Relationship Id="rId10" Type="http://schemas.openxmlformats.org/officeDocument/2006/relationships/image" Target="../media/image8.png"/><Relationship Id="rId19" Type="http://schemas.openxmlformats.org/officeDocument/2006/relationships/hyperlink" Target="http://www.efad.org/everyone/1158" TargetMode="External"/><Relationship Id="rId31" Type="http://schemas.openxmlformats.org/officeDocument/2006/relationships/hyperlink" Target="http://www.efad.org/everyone/1165" TargetMode="External"/><Relationship Id="rId44" Type="http://schemas.openxmlformats.org/officeDocument/2006/relationships/image" Target="../media/image25.png"/><Relationship Id="rId52" Type="http://schemas.openxmlformats.org/officeDocument/2006/relationships/image" Target="../media/image31.png"/><Relationship Id="rId4" Type="http://schemas.openxmlformats.org/officeDocument/2006/relationships/image" Target="../media/image5.png"/><Relationship Id="rId9" Type="http://schemas.openxmlformats.org/officeDocument/2006/relationships/hyperlink" Target="http://www.efad.org/everyone/1172" TargetMode="External"/><Relationship Id="rId14" Type="http://schemas.openxmlformats.org/officeDocument/2006/relationships/image" Target="../media/image10.png"/><Relationship Id="rId22" Type="http://schemas.openxmlformats.org/officeDocument/2006/relationships/image" Target="../media/image14.png"/><Relationship Id="rId27" Type="http://schemas.openxmlformats.org/officeDocument/2006/relationships/hyperlink" Target="http://www.efad.org/everyone/1163" TargetMode="External"/><Relationship Id="rId30" Type="http://schemas.openxmlformats.org/officeDocument/2006/relationships/image" Target="../media/image18.png"/><Relationship Id="rId35" Type="http://schemas.openxmlformats.org/officeDocument/2006/relationships/hyperlink" Target="http://www.efad.org/everyone/1169" TargetMode="External"/><Relationship Id="rId43" Type="http://schemas.openxmlformats.org/officeDocument/2006/relationships/hyperlink" Target="http://www.efad.org/everyone/1176" TargetMode="External"/><Relationship Id="rId48" Type="http://schemas.openxmlformats.org/officeDocument/2006/relationships/image" Target="../media/image27.png"/><Relationship Id="rId56" Type="http://schemas.openxmlformats.org/officeDocument/2006/relationships/image" Target="../media/image56.emf"/><Relationship Id="rId8" Type="http://schemas.openxmlformats.org/officeDocument/2006/relationships/image" Target="../media/image7.png"/><Relationship Id="rId51" Type="http://schemas.openxmlformats.org/officeDocument/2006/relationships/image" Target="../media/image30.jpeg"/><Relationship Id="rId3" Type="http://schemas.openxmlformats.org/officeDocument/2006/relationships/hyperlink" Target="http://www.efad.org/everyone/1139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9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hyperlink" Target="http://www.efad.org/everyone/1156" TargetMode="External"/><Relationship Id="rId18" Type="http://schemas.openxmlformats.org/officeDocument/2006/relationships/image" Target="../media/image12.png"/><Relationship Id="rId26" Type="http://schemas.openxmlformats.org/officeDocument/2006/relationships/image" Target="../media/image16.png"/><Relationship Id="rId39" Type="http://schemas.openxmlformats.org/officeDocument/2006/relationships/hyperlink" Target="http://www.efad.org/everyone/1175" TargetMode="External"/><Relationship Id="rId3" Type="http://schemas.openxmlformats.org/officeDocument/2006/relationships/hyperlink" Target="http://www.efad.org/everyone/1139" TargetMode="External"/><Relationship Id="rId21" Type="http://schemas.openxmlformats.org/officeDocument/2006/relationships/hyperlink" Target="http://www.efad.org/everyone/1160" TargetMode="External"/><Relationship Id="rId34" Type="http://schemas.openxmlformats.org/officeDocument/2006/relationships/image" Target="../media/image20.png"/><Relationship Id="rId42" Type="http://schemas.openxmlformats.org/officeDocument/2006/relationships/image" Target="../media/image24.png"/><Relationship Id="rId47" Type="http://schemas.openxmlformats.org/officeDocument/2006/relationships/hyperlink" Target="http://www.efad.org/everyone/1628" TargetMode="External"/><Relationship Id="rId50" Type="http://schemas.openxmlformats.org/officeDocument/2006/relationships/image" Target="../media/image29.png"/><Relationship Id="rId7" Type="http://schemas.openxmlformats.org/officeDocument/2006/relationships/hyperlink" Target="http://www.efad.org/everyone/1153" TargetMode="External"/><Relationship Id="rId12" Type="http://schemas.openxmlformats.org/officeDocument/2006/relationships/image" Target="../media/image9.png"/><Relationship Id="rId17" Type="http://schemas.openxmlformats.org/officeDocument/2006/relationships/hyperlink" Target="http://www.efad.org/everyone/1177" TargetMode="External"/><Relationship Id="rId25" Type="http://schemas.openxmlformats.org/officeDocument/2006/relationships/hyperlink" Target="http://www.efad.org/everyone/1162" TargetMode="External"/><Relationship Id="rId33" Type="http://schemas.openxmlformats.org/officeDocument/2006/relationships/hyperlink" Target="http://www.efad.org/everyone/1166" TargetMode="External"/><Relationship Id="rId38" Type="http://schemas.openxmlformats.org/officeDocument/2006/relationships/image" Target="../media/image22.png"/><Relationship Id="rId46" Type="http://schemas.openxmlformats.org/officeDocument/2006/relationships/image" Target="../media/image2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1.png"/><Relationship Id="rId20" Type="http://schemas.openxmlformats.org/officeDocument/2006/relationships/image" Target="../media/image13.png"/><Relationship Id="rId29" Type="http://schemas.openxmlformats.org/officeDocument/2006/relationships/hyperlink" Target="http://www.efad.org/everyone/1164" TargetMode="External"/><Relationship Id="rId41" Type="http://schemas.openxmlformats.org/officeDocument/2006/relationships/hyperlink" Target="http://www.efad.org/everyone/1173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hyperlink" Target="http://www.efad.org/everyone/1155" TargetMode="External"/><Relationship Id="rId24" Type="http://schemas.openxmlformats.org/officeDocument/2006/relationships/image" Target="../media/image15.png"/><Relationship Id="rId32" Type="http://schemas.openxmlformats.org/officeDocument/2006/relationships/image" Target="../media/image19.png"/><Relationship Id="rId37" Type="http://schemas.openxmlformats.org/officeDocument/2006/relationships/hyperlink" Target="http://www.efad.org/everyone/1171" TargetMode="External"/><Relationship Id="rId40" Type="http://schemas.openxmlformats.org/officeDocument/2006/relationships/image" Target="../media/image23.png"/><Relationship Id="rId45" Type="http://schemas.openxmlformats.org/officeDocument/2006/relationships/hyperlink" Target="http://www.efad.org/everyone/1138" TargetMode="External"/><Relationship Id="rId5" Type="http://schemas.openxmlformats.org/officeDocument/2006/relationships/hyperlink" Target="http://www.efad.org/everyone/1140" TargetMode="External"/><Relationship Id="rId15" Type="http://schemas.openxmlformats.org/officeDocument/2006/relationships/hyperlink" Target="http://www.efad.org/everyone/1157" TargetMode="External"/><Relationship Id="rId23" Type="http://schemas.openxmlformats.org/officeDocument/2006/relationships/hyperlink" Target="http://www.efad.org/everyone/1161" TargetMode="External"/><Relationship Id="rId28" Type="http://schemas.openxmlformats.org/officeDocument/2006/relationships/image" Target="../media/image17.png"/><Relationship Id="rId36" Type="http://schemas.openxmlformats.org/officeDocument/2006/relationships/image" Target="../media/image21.png"/><Relationship Id="rId49" Type="http://schemas.openxmlformats.org/officeDocument/2006/relationships/image" Target="../media/image28.png"/><Relationship Id="rId10" Type="http://schemas.openxmlformats.org/officeDocument/2006/relationships/image" Target="../media/image8.png"/><Relationship Id="rId19" Type="http://schemas.openxmlformats.org/officeDocument/2006/relationships/hyperlink" Target="http://www.efad.org/everyone/1158" TargetMode="External"/><Relationship Id="rId31" Type="http://schemas.openxmlformats.org/officeDocument/2006/relationships/hyperlink" Target="http://www.efad.org/everyone/1165" TargetMode="External"/><Relationship Id="rId44" Type="http://schemas.openxmlformats.org/officeDocument/2006/relationships/image" Target="../media/image25.png"/><Relationship Id="rId52" Type="http://schemas.openxmlformats.org/officeDocument/2006/relationships/image" Target="../media/image31.png"/><Relationship Id="rId4" Type="http://schemas.openxmlformats.org/officeDocument/2006/relationships/image" Target="../media/image5.png"/><Relationship Id="rId9" Type="http://schemas.openxmlformats.org/officeDocument/2006/relationships/hyperlink" Target="http://www.efad.org/everyone/1172" TargetMode="External"/><Relationship Id="rId14" Type="http://schemas.openxmlformats.org/officeDocument/2006/relationships/image" Target="../media/image10.png"/><Relationship Id="rId22" Type="http://schemas.openxmlformats.org/officeDocument/2006/relationships/image" Target="../media/image14.png"/><Relationship Id="rId27" Type="http://schemas.openxmlformats.org/officeDocument/2006/relationships/hyperlink" Target="http://www.efad.org/everyone/1163" TargetMode="External"/><Relationship Id="rId30" Type="http://schemas.openxmlformats.org/officeDocument/2006/relationships/image" Target="../media/image18.png"/><Relationship Id="rId35" Type="http://schemas.openxmlformats.org/officeDocument/2006/relationships/hyperlink" Target="http://www.efad.org/everyone/1169" TargetMode="External"/><Relationship Id="rId43" Type="http://schemas.openxmlformats.org/officeDocument/2006/relationships/hyperlink" Target="http://www.efad.org/everyone/1176" TargetMode="External"/><Relationship Id="rId48" Type="http://schemas.openxmlformats.org/officeDocument/2006/relationships/image" Target="../media/image27.png"/><Relationship Id="rId8" Type="http://schemas.openxmlformats.org/officeDocument/2006/relationships/image" Target="../media/image7.png"/><Relationship Id="rId51" Type="http://schemas.openxmlformats.org/officeDocument/2006/relationships/image" Target="../media/image30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 dietitians treat obesity in Europe, the current landscape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GB" dirty="0" smtClean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rgbClr val="0066CC"/>
                </a:solidFill>
              </a:rPr>
              <a:t>Survey </a:t>
            </a:r>
            <a:endParaRPr lang="nl-NL" dirty="0">
              <a:solidFill>
                <a:srgbClr val="0066CC"/>
              </a:solidFill>
            </a:endParaRPr>
          </a:p>
          <a:p>
            <a:r>
              <a:rPr lang="nl-NL" dirty="0">
                <a:solidFill>
                  <a:srgbClr val="0066CC"/>
                </a:solidFill>
              </a:rPr>
              <a:t>Ellen Govers, RD, </a:t>
            </a:r>
            <a:r>
              <a:rPr lang="nl-NL" dirty="0" smtClean="0">
                <a:solidFill>
                  <a:srgbClr val="0066CC"/>
                </a:solidFill>
              </a:rPr>
              <a:t>NWG (Nutrition </a:t>
            </a:r>
            <a:r>
              <a:rPr lang="nl-NL" dirty="0" err="1" smtClean="0">
                <a:solidFill>
                  <a:srgbClr val="0066CC"/>
                </a:solidFill>
              </a:rPr>
              <a:t>working</a:t>
            </a:r>
            <a:r>
              <a:rPr lang="nl-NL" dirty="0" smtClean="0">
                <a:solidFill>
                  <a:srgbClr val="0066CC"/>
                </a:solidFill>
              </a:rPr>
              <a:t> </a:t>
            </a:r>
            <a:r>
              <a:rPr lang="nl-NL" dirty="0" err="1" smtClean="0">
                <a:solidFill>
                  <a:srgbClr val="0066CC"/>
                </a:solidFill>
              </a:rPr>
              <a:t>group</a:t>
            </a:r>
            <a:r>
              <a:rPr lang="nl-NL" dirty="0" smtClean="0">
                <a:solidFill>
                  <a:srgbClr val="0066CC"/>
                </a:solidFill>
              </a:rPr>
              <a:t> EASO/EFAD)</a:t>
            </a:r>
            <a:endParaRPr lang="nl-NL" dirty="0">
              <a:solidFill>
                <a:srgbClr val="0066C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D943D-A37D-4362-B9B8-0FF7271E21FA}" type="slidenum">
              <a:rPr lang="en-GB" smtClean="0"/>
              <a:t>1</a:t>
            </a:fld>
            <a:endParaRPr lang="en-GB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76672"/>
            <a:ext cx="4680520" cy="1495238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476672"/>
            <a:ext cx="3733800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13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64562-7109-488B-812B-431B558EA07F}" type="slidenum">
              <a:rPr lang="nl-NL" smtClean="0"/>
              <a:pPr/>
              <a:t>10</a:t>
            </a:fld>
            <a:endParaRPr lang="nl-NL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838" y="822325"/>
            <a:ext cx="5902325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746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04664"/>
            <a:ext cx="5902325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564904"/>
            <a:ext cx="5902325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429000"/>
            <a:ext cx="59023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509120"/>
            <a:ext cx="59023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5661248"/>
            <a:ext cx="5902325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412776"/>
            <a:ext cx="5902325" cy="1208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286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76672"/>
            <a:ext cx="5902325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068960"/>
            <a:ext cx="5902325" cy="849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789040"/>
            <a:ext cx="5902325" cy="849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5" name="Picture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340768"/>
            <a:ext cx="5902325" cy="187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6" name="Picture 1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509120"/>
            <a:ext cx="5902325" cy="849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7" name="Picture 1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5301208"/>
            <a:ext cx="5902325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1263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780928"/>
            <a:ext cx="4923600" cy="3984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548680"/>
            <a:ext cx="5902325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vaal 1"/>
          <p:cNvSpPr/>
          <p:nvPr/>
        </p:nvSpPr>
        <p:spPr>
          <a:xfrm>
            <a:off x="7380312" y="1268760"/>
            <a:ext cx="432048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7101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692696"/>
            <a:ext cx="5902325" cy="160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204864"/>
            <a:ext cx="5902325" cy="405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vaal 1"/>
          <p:cNvSpPr/>
          <p:nvPr/>
        </p:nvSpPr>
        <p:spPr>
          <a:xfrm>
            <a:off x="6588224" y="2636912"/>
            <a:ext cx="432048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Ovaal 2"/>
          <p:cNvSpPr/>
          <p:nvPr/>
        </p:nvSpPr>
        <p:spPr>
          <a:xfrm>
            <a:off x="6948264" y="2924944"/>
            <a:ext cx="432048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Ovaal 3"/>
          <p:cNvSpPr/>
          <p:nvPr/>
        </p:nvSpPr>
        <p:spPr>
          <a:xfrm>
            <a:off x="6516216" y="1268760"/>
            <a:ext cx="576064" cy="1440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Ovaal 4"/>
          <p:cNvSpPr/>
          <p:nvPr/>
        </p:nvSpPr>
        <p:spPr>
          <a:xfrm>
            <a:off x="6516216" y="1772816"/>
            <a:ext cx="576064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1438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484784"/>
            <a:ext cx="5902325" cy="333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vaal 1"/>
          <p:cNvSpPr/>
          <p:nvPr/>
        </p:nvSpPr>
        <p:spPr>
          <a:xfrm>
            <a:off x="7092280" y="2060848"/>
            <a:ext cx="504056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590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46000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908720"/>
            <a:ext cx="5902325" cy="400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853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5" descr="Belgium">
            <a:hlinkClick r:id="rId3" tooltip="Belgium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5475" y="981074"/>
            <a:ext cx="714375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6" descr="Cyprus">
            <a:hlinkClick r:id="rId5" tooltip="Cyprus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9775" y="3832225"/>
            <a:ext cx="727075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7" descr="Denmark">
            <a:hlinkClick r:id="rId7" tooltip="Denmark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0400" y="3097213"/>
            <a:ext cx="785813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8" descr="Spain">
            <a:hlinkClick r:id="rId9" tooltip="Spain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513" y="3321050"/>
            <a:ext cx="7143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9" descr="Finland">
            <a:hlinkClick r:id="rId11" tooltip="Finland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0400" y="4625975"/>
            <a:ext cx="777875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10" descr="France">
            <a:hlinkClick r:id="rId13" tooltip="France"/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988" y="4941888"/>
            <a:ext cx="725487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3" name="Picture 11" descr="Germany">
            <a:hlinkClick r:id="rId15" tooltip="Germany"/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0563" y="6134100"/>
            <a:ext cx="7254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4" name="Picture 12" descr="Great Britain">
            <a:hlinkClick r:id="rId17" tooltip="Great Britain"/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572125"/>
            <a:ext cx="7143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5" name="Picture 13" descr="Greece">
            <a:hlinkClick r:id="rId19" tooltip="Greece"/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6538" y="6246813"/>
            <a:ext cx="842962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6" name="Picture 14" descr="Hungary">
            <a:hlinkClick r:id="rId21" tooltip="Hungary"/>
          </p:cNvPr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9863" y="5597525"/>
            <a:ext cx="696912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7" name="Picture 15" descr="Iceland">
            <a:hlinkClick r:id="rId23" tooltip="Iceland"/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8400" y="5688013"/>
            <a:ext cx="7143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8" name="Picture 16" descr="Ireland">
            <a:hlinkClick r:id="rId25" tooltip="Ireland"/>
          </p:cNvPr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5857875"/>
            <a:ext cx="719138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9" name="Picture 17" descr="Italy">
            <a:hlinkClick r:id="rId27" tooltip="Italy"/>
          </p:cNvPr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513" y="2614613"/>
            <a:ext cx="76835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0" name="Picture 18" descr="Luxembourg">
            <a:hlinkClick r:id="rId29" tooltip="Luxembourg"/>
          </p:cNvPr>
          <p:cNvPicPr>
            <a:picLocks noChangeAspect="1" noChangeArrowheads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5763" y="1563688"/>
            <a:ext cx="785812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1" name="Picture 19" descr="Netherlands">
            <a:hlinkClick r:id="rId31" tooltip="Netherlands"/>
          </p:cNvPr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0363" y="6180138"/>
            <a:ext cx="8080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2" name="Picture 20" descr="Norway">
            <a:hlinkClick r:id="rId33" tooltip="Norway"/>
          </p:cNvPr>
          <p:cNvPicPr>
            <a:picLocks noChangeAspect="1" noChangeArrowheads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5550" y="4097338"/>
            <a:ext cx="762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3" name="Picture 21" descr="Portugal">
            <a:hlinkClick r:id="rId35" tooltip="Portugal"/>
          </p:cNvPr>
          <p:cNvPicPr>
            <a:picLocks noChangeAspect="1" noChangeArrowheads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0400" y="2174875"/>
            <a:ext cx="762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4" name="Picture 22" descr="Slovenia">
            <a:hlinkClick r:id="rId37" tooltip="Slovenia"/>
          </p:cNvPr>
          <p:cNvPicPr>
            <a:picLocks noChangeAspect="1" noChangeArrowheads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0738" y="5691188"/>
            <a:ext cx="744537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5" name="Picture 23" descr="Switserland">
            <a:hlinkClick r:id="rId39" tooltip="Switserland"/>
          </p:cNvPr>
          <p:cNvPicPr>
            <a:picLocks noChangeAspect="1" noChangeArrowheads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03" r="22498"/>
          <a:stretch>
            <a:fillRect/>
          </a:stretch>
        </p:blipFill>
        <p:spPr bwMode="auto">
          <a:xfrm>
            <a:off x="8304213" y="5459413"/>
            <a:ext cx="5715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6" name="Picture 24" descr="Sweden">
            <a:hlinkClick r:id="rId41" tooltip="Sweden"/>
          </p:cNvPr>
          <p:cNvPicPr>
            <a:picLocks noChangeAspect="1" noChangeArrowheads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5275" y="5310188"/>
            <a:ext cx="741363" cy="59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7" name="Picture 25" descr="Turkey">
            <a:hlinkClick r:id="rId43" tooltip="Turkey"/>
          </p:cNvPr>
          <p:cNvPicPr>
            <a:picLocks noChangeAspect="1" noChangeArrowheads="1"/>
          </p:cNvPicPr>
          <p:nvPr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5567363"/>
            <a:ext cx="66992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8" name="Picture 4" descr="Austria">
            <a:hlinkClick r:id="rId45" tooltip="Austria"/>
          </p:cNvPr>
          <p:cNvPicPr>
            <a:picLocks noChangeAspect="1" noChangeArrowheads="1"/>
          </p:cNvPicPr>
          <p:nvPr/>
        </p:nvPicPr>
        <p:blipFill>
          <a:blip r:embed="rId4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5300" y="3867150"/>
            <a:ext cx="738188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9" name="Picture 50" descr="Latvia">
            <a:hlinkClick r:id="rId47" tooltip="Latvia"/>
          </p:cNvPr>
          <p:cNvPicPr>
            <a:picLocks noChangeAspect="1" noChangeArrowheads="1"/>
          </p:cNvPicPr>
          <p:nvPr/>
        </p:nvPicPr>
        <p:blipFill>
          <a:blip r:embed="rId4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6538" y="4625975"/>
            <a:ext cx="7239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itle 1"/>
          <p:cNvSpPr txBox="1">
            <a:spLocks/>
          </p:cNvSpPr>
          <p:nvPr/>
        </p:nvSpPr>
        <p:spPr>
          <a:xfrm>
            <a:off x="303422" y="269776"/>
            <a:ext cx="6500826" cy="1143000"/>
          </a:xfrm>
          <a:prstGeom prst="rect">
            <a:avLst/>
          </a:prstGeom>
        </p:spPr>
        <p:txBody>
          <a:bodyPr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Aft>
                <a:spcPts val="0"/>
              </a:spcAft>
              <a:defRPr/>
            </a:pPr>
            <a:endParaRPr lang="en-GB" sz="3600" b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endParaRPr lang="de-DE" sz="3600" b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11291" name="Picture 2" descr="GifPoland"/>
          <p:cNvPicPr>
            <a:picLocks noChangeAspect="1" noChangeArrowheads="1"/>
          </p:cNvPicPr>
          <p:nvPr/>
        </p:nvPicPr>
        <p:blipFill>
          <a:blip r:embed="rId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6237288"/>
            <a:ext cx="642938" cy="428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92" name="Picture 28"/>
          <p:cNvPicPr>
            <a:picLocks noChangeAspect="1" noChangeArrowheads="1"/>
          </p:cNvPicPr>
          <p:nvPr/>
        </p:nvPicPr>
        <p:blipFill>
          <a:blip r:embed="rId5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8175" y="5986463"/>
            <a:ext cx="847725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93" name="Picture 30" descr="romania flag"/>
          <p:cNvPicPr>
            <a:picLocks noChangeAspect="1" noChangeArrowheads="1"/>
          </p:cNvPicPr>
          <p:nvPr/>
        </p:nvPicPr>
        <p:blipFill>
          <a:blip r:embed="rId5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5438" y="6345238"/>
            <a:ext cx="693737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8843" y="4941888"/>
            <a:ext cx="82814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4"/>
          <p:cNvPicPr>
            <a:picLocks noChangeAspect="1" noChangeArrowheads="1"/>
          </p:cNvPicPr>
          <p:nvPr/>
        </p:nvPicPr>
        <p:blipFill>
          <a:blip r:embed="rId5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692696"/>
            <a:ext cx="575945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5"/>
          <p:cNvPicPr>
            <a:picLocks noChangeAspect="1" noChangeArrowheads="1"/>
          </p:cNvPicPr>
          <p:nvPr/>
        </p:nvPicPr>
        <p:blipFill>
          <a:blip r:embed="rId5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052736"/>
            <a:ext cx="5902325" cy="122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7"/>
          <p:cNvPicPr>
            <a:picLocks noChangeAspect="1" noChangeArrowheads="1"/>
          </p:cNvPicPr>
          <p:nvPr/>
        </p:nvPicPr>
        <p:blipFill>
          <a:blip r:embed="rId5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636912"/>
            <a:ext cx="5902325" cy="100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" name="Picture 6"/>
          <p:cNvPicPr>
            <a:picLocks noChangeAspect="1" noChangeArrowheads="1"/>
          </p:cNvPicPr>
          <p:nvPr/>
        </p:nvPicPr>
        <p:blipFill>
          <a:blip r:embed="rId5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276872"/>
            <a:ext cx="575945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201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H.  In your opinion what are the main barriers to diet adherence? Name the three most important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No frequent contact with the dietitian; </a:t>
            </a:r>
          </a:p>
          <a:p>
            <a:r>
              <a:rPr lang="en-US" dirty="0" smtClean="0"/>
              <a:t>Lack of time; </a:t>
            </a:r>
          </a:p>
          <a:p>
            <a:r>
              <a:rPr lang="en-US" dirty="0" smtClean="0"/>
              <a:t>Lack of motivation; </a:t>
            </a:r>
          </a:p>
          <a:p>
            <a:r>
              <a:rPr lang="en-US" dirty="0" smtClean="0"/>
              <a:t>Sedentary lifestyle; </a:t>
            </a:r>
          </a:p>
          <a:p>
            <a:r>
              <a:rPr lang="en-US" dirty="0" smtClean="0"/>
              <a:t>Family and friends; </a:t>
            </a:r>
          </a:p>
          <a:p>
            <a:r>
              <a:rPr lang="en-US" dirty="0" smtClean="0"/>
              <a:t>Not having a proper lunch break; </a:t>
            </a:r>
          </a:p>
          <a:p>
            <a:r>
              <a:rPr lang="en-US" dirty="0" smtClean="0"/>
              <a:t>Lack of knowledge; </a:t>
            </a:r>
          </a:p>
          <a:p>
            <a:r>
              <a:rPr lang="en-US" dirty="0" smtClean="0"/>
              <a:t>Physiologically increased hunger and decreased satiety; </a:t>
            </a:r>
          </a:p>
          <a:p>
            <a:r>
              <a:rPr lang="en-US" dirty="0" smtClean="0"/>
              <a:t>Do not weigh foods anymore; </a:t>
            </a:r>
          </a:p>
          <a:p>
            <a:r>
              <a:rPr lang="en-US" dirty="0" smtClean="0"/>
              <a:t>Underestimate energy content in foods and overestimate energy expended by physical activity; 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Fast Food; </a:t>
            </a:r>
          </a:p>
          <a:p>
            <a:r>
              <a:rPr lang="en-US" dirty="0" smtClean="0"/>
              <a:t>Alcoholic Drinks; </a:t>
            </a:r>
          </a:p>
          <a:p>
            <a:r>
              <a:rPr lang="en-US" dirty="0" smtClean="0"/>
              <a:t>Food frequency; </a:t>
            </a:r>
          </a:p>
          <a:p>
            <a:r>
              <a:rPr lang="en-US" dirty="0" smtClean="0"/>
              <a:t>Psychological factors; </a:t>
            </a:r>
          </a:p>
          <a:p>
            <a:r>
              <a:rPr lang="en-US" dirty="0" smtClean="0"/>
              <a:t>Medical condition; </a:t>
            </a:r>
          </a:p>
          <a:p>
            <a:r>
              <a:rPr lang="en-US" dirty="0" smtClean="0"/>
              <a:t>Habits;</a:t>
            </a:r>
          </a:p>
          <a:p>
            <a:r>
              <a:rPr lang="en-US" dirty="0" smtClean="0"/>
              <a:t>Financial problems; </a:t>
            </a:r>
          </a:p>
          <a:p>
            <a:r>
              <a:rPr lang="en-US" dirty="0" smtClean="0"/>
              <a:t>Decrease of disturbed eating </a:t>
            </a:r>
            <a:r>
              <a:rPr lang="en-US" dirty="0" err="1" smtClean="0"/>
              <a:t>behaviour</a:t>
            </a:r>
            <a:r>
              <a:rPr lang="en-US" dirty="0" smtClean="0"/>
              <a:t> and obsessive thinking about foods; </a:t>
            </a:r>
          </a:p>
          <a:p>
            <a:r>
              <a:rPr lang="en-US" dirty="0" smtClean="0"/>
              <a:t>Restrictive eating in itself; </a:t>
            </a:r>
          </a:p>
          <a:p>
            <a:r>
              <a:rPr lang="en-US" dirty="0" smtClean="0"/>
              <a:t>Lack of awareness about inner physical cues; </a:t>
            </a:r>
          </a:p>
          <a:p>
            <a:r>
              <a:rPr lang="en-US" dirty="0" smtClean="0"/>
              <a:t>Lack of adequate coping styles with stress or negative affect 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1440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838" y="414338"/>
            <a:ext cx="5902325" cy="603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736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Nutrition </a:t>
            </a:r>
            <a:r>
              <a:rPr lang="nl-NL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Working</a:t>
            </a:r>
            <a:r>
              <a:rPr lang="nl-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Group</a:t>
            </a:r>
            <a:endParaRPr lang="nl-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What</a:t>
            </a:r>
            <a:r>
              <a:rPr lang="nl-NL" dirty="0" smtClean="0"/>
              <a:t> is the NWG</a:t>
            </a:r>
          </a:p>
          <a:p>
            <a:r>
              <a:rPr lang="nl-NL" dirty="0" smtClean="0"/>
              <a:t>Commitment </a:t>
            </a:r>
            <a:r>
              <a:rPr lang="nl-NL" dirty="0" err="1" smtClean="0"/>
              <a:t>for</a:t>
            </a:r>
            <a:r>
              <a:rPr lang="nl-NL" dirty="0" smtClean="0"/>
              <a:t> Platform Diet, Physical Activity and Health</a:t>
            </a:r>
          </a:p>
          <a:p>
            <a:r>
              <a:rPr lang="nl-NL" dirty="0" err="1" smtClean="0"/>
              <a:t>Phase</a:t>
            </a:r>
            <a:r>
              <a:rPr lang="nl-NL" dirty="0" smtClean="0"/>
              <a:t> 1: FBDG </a:t>
            </a:r>
            <a:r>
              <a:rPr lang="nl-NL" dirty="0" err="1" smtClean="0"/>
              <a:t>for</a:t>
            </a:r>
            <a:r>
              <a:rPr lang="nl-NL" dirty="0" smtClean="0"/>
              <a:t> obese </a:t>
            </a:r>
            <a:r>
              <a:rPr lang="nl-NL" dirty="0" err="1" smtClean="0"/>
              <a:t>adults</a:t>
            </a:r>
            <a:r>
              <a:rPr lang="nl-NL" dirty="0" smtClean="0"/>
              <a:t> (2016-17)</a:t>
            </a:r>
          </a:p>
          <a:p>
            <a:r>
              <a:rPr lang="nl-NL" dirty="0" err="1" smtClean="0"/>
              <a:t>Phase</a:t>
            </a:r>
            <a:r>
              <a:rPr lang="nl-NL" dirty="0" smtClean="0"/>
              <a:t> 2: FBDG </a:t>
            </a:r>
            <a:r>
              <a:rPr lang="nl-NL" dirty="0" err="1" smtClean="0"/>
              <a:t>for</a:t>
            </a:r>
            <a:r>
              <a:rPr lang="nl-NL" dirty="0" smtClean="0"/>
              <a:t> obese </a:t>
            </a:r>
            <a:r>
              <a:rPr lang="nl-NL" dirty="0" err="1" smtClean="0"/>
              <a:t>children</a:t>
            </a:r>
            <a:r>
              <a:rPr lang="nl-NL" dirty="0" smtClean="0"/>
              <a:t> (2018)</a:t>
            </a:r>
            <a:endParaRPr lang="nl-NL" dirty="0"/>
          </a:p>
        </p:txBody>
      </p:sp>
      <p:pic>
        <p:nvPicPr>
          <p:cNvPr id="4" name="Picture 9" descr="five_year_evaluation_report_published_on_eu_platform_for_action_on_diet_physical_activity_and_health_medium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437112"/>
            <a:ext cx="2156983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6" name="Picture 2" descr="C:\Users\user\Pictures\EASO 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5013176"/>
            <a:ext cx="1789584" cy="712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Pictures\EFAD-Logo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915222"/>
            <a:ext cx="2520280" cy="801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709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Dietitians specialised in obesity: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The </a:t>
            </a:r>
            <a:r>
              <a:rPr lang="nl-NL" dirty="0" err="1" smtClean="0"/>
              <a:t>majority</a:t>
            </a:r>
            <a:r>
              <a:rPr lang="nl-NL" dirty="0" smtClean="0"/>
              <a:t> </a:t>
            </a:r>
            <a:r>
              <a:rPr lang="nl-NL" dirty="0" err="1" smtClean="0"/>
              <a:t>work</a:t>
            </a:r>
            <a:r>
              <a:rPr lang="nl-NL" dirty="0" smtClean="0"/>
              <a:t> in a </a:t>
            </a:r>
            <a:r>
              <a:rPr lang="nl-NL" dirty="0" err="1" smtClean="0"/>
              <a:t>multi</a:t>
            </a:r>
            <a:r>
              <a:rPr lang="nl-NL" dirty="0" smtClean="0"/>
              <a:t> </a:t>
            </a:r>
            <a:r>
              <a:rPr lang="nl-NL" dirty="0" err="1" smtClean="0"/>
              <a:t>disciplinary</a:t>
            </a:r>
            <a:r>
              <a:rPr lang="nl-NL" dirty="0" smtClean="0"/>
              <a:t> team</a:t>
            </a:r>
          </a:p>
          <a:p>
            <a:r>
              <a:rPr lang="nl-NL" dirty="0"/>
              <a:t>H</a:t>
            </a:r>
            <a:r>
              <a:rPr lang="nl-NL" dirty="0" smtClean="0"/>
              <a:t>ave </a:t>
            </a:r>
            <a:r>
              <a:rPr lang="nl-NL" dirty="0" err="1" smtClean="0"/>
              <a:t>followed</a:t>
            </a:r>
            <a:r>
              <a:rPr lang="nl-NL" dirty="0" smtClean="0"/>
              <a:t> </a:t>
            </a:r>
            <a:r>
              <a:rPr lang="nl-NL" dirty="0" err="1" smtClean="0"/>
              <a:t>additional</a:t>
            </a:r>
            <a:r>
              <a:rPr lang="nl-NL" dirty="0" smtClean="0"/>
              <a:t> training</a:t>
            </a:r>
          </a:p>
          <a:p>
            <a:r>
              <a:rPr lang="nl-NL" dirty="0" smtClean="0"/>
              <a:t>Are 33%Bsc; 16% masters; 5% </a:t>
            </a:r>
            <a:r>
              <a:rPr lang="nl-NL" dirty="0" err="1" smtClean="0"/>
              <a:t>Phd</a:t>
            </a:r>
            <a:endParaRPr lang="nl-NL" dirty="0" smtClean="0"/>
          </a:p>
          <a:p>
            <a:r>
              <a:rPr lang="nl-NL" dirty="0" smtClean="0"/>
              <a:t>Have a </a:t>
            </a:r>
            <a:r>
              <a:rPr lang="nl-NL" dirty="0" err="1" smtClean="0"/>
              <a:t>mean</a:t>
            </a:r>
            <a:r>
              <a:rPr lang="nl-NL" dirty="0" smtClean="0"/>
              <a:t> of 24 years of </a:t>
            </a:r>
            <a:r>
              <a:rPr lang="nl-NL" dirty="0" err="1" smtClean="0"/>
              <a:t>experience</a:t>
            </a:r>
            <a:endParaRPr lang="nl-NL" dirty="0" smtClean="0"/>
          </a:p>
          <a:p>
            <a:r>
              <a:rPr lang="nl-NL" dirty="0" smtClean="0"/>
              <a:t>76% </a:t>
            </a:r>
            <a:r>
              <a:rPr lang="nl-NL" dirty="0" err="1" smtClean="0"/>
              <a:t>work</a:t>
            </a:r>
            <a:r>
              <a:rPr lang="nl-NL" dirty="0" smtClean="0"/>
              <a:t> </a:t>
            </a:r>
            <a:r>
              <a:rPr lang="nl-NL" dirty="0" err="1" smtClean="0"/>
              <a:t>according</a:t>
            </a:r>
            <a:r>
              <a:rPr lang="nl-NL" dirty="0" smtClean="0"/>
              <a:t> to </a:t>
            </a:r>
            <a:r>
              <a:rPr lang="nl-NL" dirty="0" err="1" smtClean="0"/>
              <a:t>national</a:t>
            </a:r>
            <a:r>
              <a:rPr lang="nl-NL" dirty="0" smtClean="0"/>
              <a:t> guidelines</a:t>
            </a:r>
          </a:p>
          <a:p>
            <a:r>
              <a:rPr lang="nl-NL" dirty="0" smtClean="0"/>
              <a:t>60% </a:t>
            </a:r>
            <a:r>
              <a:rPr lang="nl-NL" dirty="0" err="1" smtClean="0"/>
              <a:t>also</a:t>
            </a:r>
            <a:r>
              <a:rPr lang="nl-NL" dirty="0" smtClean="0"/>
              <a:t> have a </a:t>
            </a:r>
            <a:r>
              <a:rPr lang="nl-NL" dirty="0" err="1" smtClean="0"/>
              <a:t>specific</a:t>
            </a:r>
            <a:r>
              <a:rPr lang="nl-NL" dirty="0" smtClean="0"/>
              <a:t> guideline </a:t>
            </a:r>
            <a:r>
              <a:rPr lang="nl-NL" dirty="0" err="1" smtClean="0"/>
              <a:t>for</a:t>
            </a:r>
            <a:r>
              <a:rPr lang="nl-NL" dirty="0" smtClean="0"/>
              <a:t> obese </a:t>
            </a:r>
            <a:r>
              <a:rPr lang="nl-NL" dirty="0" err="1" smtClean="0"/>
              <a:t>children</a:t>
            </a:r>
            <a:endParaRPr lang="nl-NL" dirty="0" smtClean="0"/>
          </a:p>
          <a:p>
            <a:r>
              <a:rPr lang="nl-NL" dirty="0" smtClean="0"/>
              <a:t>70% treat patients </a:t>
            </a:r>
            <a:r>
              <a:rPr lang="nl-NL" dirty="0" err="1" smtClean="0"/>
              <a:t>based</a:t>
            </a:r>
            <a:r>
              <a:rPr lang="nl-NL" dirty="0" smtClean="0"/>
              <a:t> on dietary assessment</a:t>
            </a:r>
          </a:p>
          <a:p>
            <a:r>
              <a:rPr lang="nl-NL" dirty="0" smtClean="0"/>
              <a:t>88% use </a:t>
            </a:r>
            <a:r>
              <a:rPr lang="nl-NL" dirty="0" err="1" smtClean="0"/>
              <a:t>other</a:t>
            </a:r>
            <a:r>
              <a:rPr lang="nl-NL" dirty="0" smtClean="0"/>
              <a:t> diets </a:t>
            </a:r>
            <a:r>
              <a:rPr lang="nl-NL" dirty="0" err="1" smtClean="0"/>
              <a:t>additional</a:t>
            </a:r>
            <a:r>
              <a:rPr lang="nl-NL" dirty="0" smtClean="0"/>
              <a:t> to diet assessment</a:t>
            </a:r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23854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Points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evaluation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No </a:t>
            </a:r>
            <a:r>
              <a:rPr lang="nl-NL" dirty="0" err="1" smtClean="0"/>
              <a:t>sharp</a:t>
            </a:r>
            <a:r>
              <a:rPr lang="nl-NL" dirty="0" smtClean="0"/>
              <a:t> targets </a:t>
            </a:r>
            <a:r>
              <a:rPr lang="nl-NL" dirty="0" err="1" smtClean="0"/>
              <a:t>for</a:t>
            </a:r>
            <a:r>
              <a:rPr lang="nl-NL" dirty="0" smtClean="0"/>
              <a:t> weight loss and weight maintenance</a:t>
            </a:r>
          </a:p>
          <a:p>
            <a:r>
              <a:rPr lang="nl-NL" dirty="0" smtClean="0"/>
              <a:t>More </a:t>
            </a:r>
            <a:r>
              <a:rPr lang="nl-NL" dirty="0" err="1" smtClean="0"/>
              <a:t>emphasis</a:t>
            </a:r>
            <a:r>
              <a:rPr lang="nl-NL" dirty="0" smtClean="0"/>
              <a:t> on </a:t>
            </a:r>
            <a:r>
              <a:rPr lang="nl-NL" dirty="0" err="1" smtClean="0"/>
              <a:t>quality</a:t>
            </a:r>
            <a:r>
              <a:rPr lang="nl-NL" dirty="0" smtClean="0"/>
              <a:t> of life as weight loss </a:t>
            </a:r>
            <a:r>
              <a:rPr lang="nl-NL" dirty="0" err="1" smtClean="0"/>
              <a:t>outcome</a:t>
            </a:r>
            <a:r>
              <a:rPr lang="nl-NL" dirty="0" smtClean="0"/>
              <a:t> </a:t>
            </a:r>
            <a:r>
              <a:rPr lang="nl-NL" dirty="0" err="1" smtClean="0"/>
              <a:t>than</a:t>
            </a:r>
            <a:r>
              <a:rPr lang="nl-NL" dirty="0" smtClean="0"/>
              <a:t> </a:t>
            </a:r>
            <a:r>
              <a:rPr lang="nl-NL" smtClean="0"/>
              <a:t>on weight loss</a:t>
            </a:r>
            <a:endParaRPr lang="nl-NL" dirty="0" smtClean="0"/>
          </a:p>
          <a:p>
            <a:r>
              <a:rPr lang="nl-NL" dirty="0" err="1" smtClean="0"/>
              <a:t>Waist</a:t>
            </a:r>
            <a:r>
              <a:rPr lang="nl-NL" dirty="0" smtClean="0"/>
              <a:t> </a:t>
            </a:r>
            <a:r>
              <a:rPr lang="nl-NL" dirty="0" err="1" smtClean="0"/>
              <a:t>circumference</a:t>
            </a:r>
            <a:r>
              <a:rPr lang="nl-NL" dirty="0" smtClean="0"/>
              <a:t> is </a:t>
            </a:r>
            <a:r>
              <a:rPr lang="nl-NL" dirty="0" err="1" smtClean="0"/>
              <a:t>not</a:t>
            </a:r>
            <a:r>
              <a:rPr lang="nl-NL" dirty="0" smtClean="0"/>
              <a:t> </a:t>
            </a:r>
            <a:r>
              <a:rPr lang="nl-NL" dirty="0" err="1" smtClean="0"/>
              <a:t>measured</a:t>
            </a:r>
            <a:r>
              <a:rPr lang="nl-NL" dirty="0" smtClean="0"/>
              <a:t> </a:t>
            </a:r>
            <a:r>
              <a:rPr lang="nl-NL" dirty="0" err="1" smtClean="0"/>
              <a:t>by</a:t>
            </a:r>
            <a:r>
              <a:rPr lang="nl-NL" dirty="0" smtClean="0"/>
              <a:t> 30%</a:t>
            </a:r>
          </a:p>
          <a:p>
            <a:r>
              <a:rPr lang="nl-NL" dirty="0" err="1" smtClean="0"/>
              <a:t>Objectives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weight loss management </a:t>
            </a:r>
            <a:r>
              <a:rPr lang="nl-NL" dirty="0" err="1" smtClean="0"/>
              <a:t>seem</a:t>
            </a:r>
            <a:r>
              <a:rPr lang="nl-NL" dirty="0" smtClean="0"/>
              <a:t> </a:t>
            </a:r>
            <a:r>
              <a:rPr lang="nl-NL" dirty="0" err="1" smtClean="0"/>
              <a:t>not</a:t>
            </a:r>
            <a:r>
              <a:rPr lang="nl-NL" dirty="0" smtClean="0"/>
              <a:t> </a:t>
            </a:r>
            <a:r>
              <a:rPr lang="nl-NL" dirty="0" err="1" smtClean="0"/>
              <a:t>clear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many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889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Pictures\EFAD-Logo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437112"/>
            <a:ext cx="3249564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9" descr="five_year_evaluation_report_published_on_eu_platform_for_action_on_diet_physical_activity_and_health_medium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645024"/>
            <a:ext cx="2156983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6" name="Picture 2" descr="C:\Users\user\Pictures\EASO 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509120"/>
            <a:ext cx="2581672" cy="712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836712"/>
            <a:ext cx="2009775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549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1143000"/>
          </a:xfrm>
        </p:spPr>
        <p:txBody>
          <a:bodyPr>
            <a:normAutofit/>
          </a:bodyPr>
          <a:lstStyle/>
          <a:p>
            <a:pPr algn="l"/>
            <a:r>
              <a:rPr lang="en-US" sz="4000" i="1" dirty="0" smtClean="0">
                <a:solidFill>
                  <a:srgbClr val="0066CC"/>
                </a:solidFill>
              </a:rPr>
              <a:t>EFAD Association Members</a:t>
            </a:r>
            <a:endParaRPr lang="en-GB" sz="4000" dirty="0"/>
          </a:p>
        </p:txBody>
      </p:sp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1331640" y="2174874"/>
            <a:ext cx="6054998" cy="3254375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GB" sz="2600" dirty="0" smtClean="0">
                <a:solidFill>
                  <a:srgbClr val="0066CC"/>
                </a:solidFill>
                <a:latin typeface="Calibri" pitchFamily="34" charset="0"/>
              </a:rPr>
              <a:t>EFAD has 34 National Dietetic</a:t>
            </a:r>
          </a:p>
          <a:p>
            <a:pPr marL="0" indent="0">
              <a:buNone/>
              <a:defRPr/>
            </a:pPr>
            <a:r>
              <a:rPr lang="en-GB" sz="2600" dirty="0" smtClean="0">
                <a:solidFill>
                  <a:srgbClr val="0066CC"/>
                </a:solidFill>
                <a:latin typeface="Calibri" pitchFamily="34" charset="0"/>
              </a:rPr>
              <a:t>Association members </a:t>
            </a:r>
          </a:p>
          <a:p>
            <a:pPr marL="0" indent="0">
              <a:buNone/>
              <a:defRPr/>
            </a:pPr>
            <a:endParaRPr lang="en-GB" sz="2000" dirty="0" smtClean="0">
              <a:solidFill>
                <a:srgbClr val="0066CC"/>
              </a:solidFill>
              <a:latin typeface="Calibri" pitchFamily="34" charset="0"/>
            </a:endParaRPr>
          </a:p>
          <a:p>
            <a:pPr marL="0" indent="0">
              <a:buNone/>
              <a:defRPr/>
            </a:pPr>
            <a:r>
              <a:rPr lang="en-GB" sz="2600" dirty="0" smtClean="0">
                <a:solidFill>
                  <a:srgbClr val="0066CC"/>
                </a:solidFill>
                <a:latin typeface="Calibri" pitchFamily="34" charset="0"/>
              </a:rPr>
              <a:t>in 27 European countries </a:t>
            </a:r>
          </a:p>
          <a:p>
            <a:pPr marL="0" indent="0">
              <a:buNone/>
              <a:defRPr/>
            </a:pPr>
            <a:endParaRPr lang="en-GB" sz="2000" dirty="0" smtClean="0">
              <a:solidFill>
                <a:srgbClr val="0066CC"/>
              </a:solidFill>
              <a:latin typeface="Calibri" pitchFamily="34" charset="0"/>
            </a:endParaRPr>
          </a:p>
          <a:p>
            <a:pPr marL="0" indent="0">
              <a:buNone/>
              <a:defRPr/>
            </a:pPr>
            <a:r>
              <a:rPr lang="en-GB" sz="2600" dirty="0" smtClean="0">
                <a:solidFill>
                  <a:srgbClr val="0066CC"/>
                </a:solidFill>
                <a:latin typeface="Calibri" pitchFamily="34" charset="0"/>
              </a:rPr>
              <a:t>representing almost </a:t>
            </a:r>
          </a:p>
          <a:p>
            <a:pPr marL="0" indent="0">
              <a:buNone/>
              <a:defRPr/>
            </a:pPr>
            <a:r>
              <a:rPr lang="en-GB" sz="2600" dirty="0">
                <a:solidFill>
                  <a:srgbClr val="0066CC"/>
                </a:solidFill>
                <a:latin typeface="Calibri" pitchFamily="34" charset="0"/>
              </a:rPr>
              <a:t>34,</a:t>
            </a:r>
            <a:r>
              <a:rPr lang="en-GB" sz="2600" dirty="0" smtClean="0">
                <a:solidFill>
                  <a:srgbClr val="0066CC"/>
                </a:solidFill>
                <a:latin typeface="Calibri" pitchFamily="34" charset="0"/>
              </a:rPr>
              <a:t>000 dietitians</a:t>
            </a:r>
            <a:endParaRPr lang="en-GB" sz="2600" dirty="0">
              <a:solidFill>
                <a:srgbClr val="0066CC"/>
              </a:solidFill>
              <a:latin typeface="Calibri" pitchFamily="34" charset="0"/>
            </a:endParaRPr>
          </a:p>
        </p:txBody>
      </p:sp>
      <p:pic>
        <p:nvPicPr>
          <p:cNvPr id="11267" name="Picture 5" descr="Belgium">
            <a:hlinkClick r:id="rId3" tooltip="Belgium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5475" y="981074"/>
            <a:ext cx="714375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6" descr="Cyprus">
            <a:hlinkClick r:id="rId5" tooltip="Cyprus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9775" y="3832225"/>
            <a:ext cx="727075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7" descr="Denmark">
            <a:hlinkClick r:id="rId7" tooltip="Denmark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0400" y="3097213"/>
            <a:ext cx="785813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8" descr="Spain">
            <a:hlinkClick r:id="rId9" tooltip="Spain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513" y="3321050"/>
            <a:ext cx="7143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9" descr="Finland">
            <a:hlinkClick r:id="rId11" tooltip="Finland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0400" y="4625975"/>
            <a:ext cx="777875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10" descr="France">
            <a:hlinkClick r:id="rId13" tooltip="France"/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988" y="4941888"/>
            <a:ext cx="725487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3" name="Picture 11" descr="Germany">
            <a:hlinkClick r:id="rId15" tooltip="Germany"/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0563" y="6134100"/>
            <a:ext cx="7254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4" name="Picture 12" descr="Great Britain">
            <a:hlinkClick r:id="rId17" tooltip="Great Britain"/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572125"/>
            <a:ext cx="7143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5" name="Picture 13" descr="Greece">
            <a:hlinkClick r:id="rId19" tooltip="Greece"/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6538" y="6246813"/>
            <a:ext cx="842962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6" name="Picture 14" descr="Hungary">
            <a:hlinkClick r:id="rId21" tooltip="Hungary"/>
          </p:cNvPr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9863" y="5597525"/>
            <a:ext cx="696912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7" name="Picture 15" descr="Iceland">
            <a:hlinkClick r:id="rId23" tooltip="Iceland"/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8400" y="5688013"/>
            <a:ext cx="7143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8" name="Picture 16" descr="Ireland">
            <a:hlinkClick r:id="rId25" tooltip="Ireland"/>
          </p:cNvPr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5857875"/>
            <a:ext cx="719138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9" name="Picture 17" descr="Italy">
            <a:hlinkClick r:id="rId27" tooltip="Italy"/>
          </p:cNvPr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513" y="2614613"/>
            <a:ext cx="76835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0" name="Picture 18" descr="Luxembourg">
            <a:hlinkClick r:id="rId29" tooltip="Luxembourg"/>
          </p:cNvPr>
          <p:cNvPicPr>
            <a:picLocks noChangeAspect="1" noChangeArrowheads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5763" y="1563688"/>
            <a:ext cx="785812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1" name="Picture 19" descr="Netherlands">
            <a:hlinkClick r:id="rId31" tooltip="Netherlands"/>
          </p:cNvPr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0363" y="6180138"/>
            <a:ext cx="8080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2" name="Picture 20" descr="Norway">
            <a:hlinkClick r:id="rId33" tooltip="Norway"/>
          </p:cNvPr>
          <p:cNvPicPr>
            <a:picLocks noChangeAspect="1" noChangeArrowheads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5550" y="4097338"/>
            <a:ext cx="762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3" name="Picture 21" descr="Portugal">
            <a:hlinkClick r:id="rId35" tooltip="Portugal"/>
          </p:cNvPr>
          <p:cNvPicPr>
            <a:picLocks noChangeAspect="1" noChangeArrowheads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0400" y="2174875"/>
            <a:ext cx="762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4" name="Picture 22" descr="Slovenia">
            <a:hlinkClick r:id="rId37" tooltip="Slovenia"/>
          </p:cNvPr>
          <p:cNvPicPr>
            <a:picLocks noChangeAspect="1" noChangeArrowheads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0738" y="5691188"/>
            <a:ext cx="744537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5" name="Picture 23" descr="Switserland">
            <a:hlinkClick r:id="rId39" tooltip="Switserland"/>
          </p:cNvPr>
          <p:cNvPicPr>
            <a:picLocks noChangeAspect="1" noChangeArrowheads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03" r="22498"/>
          <a:stretch>
            <a:fillRect/>
          </a:stretch>
        </p:blipFill>
        <p:spPr bwMode="auto">
          <a:xfrm>
            <a:off x="8304213" y="5459413"/>
            <a:ext cx="5715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6" name="Picture 24" descr="Sweden">
            <a:hlinkClick r:id="rId41" tooltip="Sweden"/>
          </p:cNvPr>
          <p:cNvPicPr>
            <a:picLocks noChangeAspect="1" noChangeArrowheads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5275" y="5310188"/>
            <a:ext cx="741363" cy="59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7" name="Picture 25" descr="Turkey">
            <a:hlinkClick r:id="rId43" tooltip="Turkey"/>
          </p:cNvPr>
          <p:cNvPicPr>
            <a:picLocks noChangeAspect="1" noChangeArrowheads="1"/>
          </p:cNvPicPr>
          <p:nvPr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5567363"/>
            <a:ext cx="66992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8" name="Picture 4" descr="Austria">
            <a:hlinkClick r:id="rId45" tooltip="Austria"/>
          </p:cNvPr>
          <p:cNvPicPr>
            <a:picLocks noChangeAspect="1" noChangeArrowheads="1"/>
          </p:cNvPicPr>
          <p:nvPr/>
        </p:nvPicPr>
        <p:blipFill>
          <a:blip r:embed="rId4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5300" y="3867150"/>
            <a:ext cx="738188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9" name="Picture 50" descr="Latvia">
            <a:hlinkClick r:id="rId47" tooltip="Latvia"/>
          </p:cNvPr>
          <p:cNvPicPr>
            <a:picLocks noChangeAspect="1" noChangeArrowheads="1"/>
          </p:cNvPicPr>
          <p:nvPr/>
        </p:nvPicPr>
        <p:blipFill>
          <a:blip r:embed="rId4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6538" y="4625975"/>
            <a:ext cx="7239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itle 1"/>
          <p:cNvSpPr txBox="1">
            <a:spLocks/>
          </p:cNvSpPr>
          <p:nvPr/>
        </p:nvSpPr>
        <p:spPr>
          <a:xfrm>
            <a:off x="303422" y="269776"/>
            <a:ext cx="6500826" cy="1143000"/>
          </a:xfrm>
          <a:prstGeom prst="rect">
            <a:avLst/>
          </a:prstGeom>
        </p:spPr>
        <p:txBody>
          <a:bodyPr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Aft>
                <a:spcPts val="0"/>
              </a:spcAft>
              <a:defRPr/>
            </a:pPr>
            <a:endParaRPr lang="en-GB" sz="3600" b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endParaRPr lang="de-DE" sz="3600" b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11291" name="Picture 2" descr="GifPoland"/>
          <p:cNvPicPr>
            <a:picLocks noChangeAspect="1" noChangeArrowheads="1"/>
          </p:cNvPicPr>
          <p:nvPr/>
        </p:nvPicPr>
        <p:blipFill>
          <a:blip r:embed="rId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6237288"/>
            <a:ext cx="642938" cy="428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92" name="Picture 28"/>
          <p:cNvPicPr>
            <a:picLocks noChangeAspect="1" noChangeArrowheads="1"/>
          </p:cNvPicPr>
          <p:nvPr/>
        </p:nvPicPr>
        <p:blipFill>
          <a:blip r:embed="rId5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8175" y="5986463"/>
            <a:ext cx="847725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93" name="Picture 30" descr="romania flag"/>
          <p:cNvPicPr>
            <a:picLocks noChangeAspect="1" noChangeArrowheads="1"/>
          </p:cNvPicPr>
          <p:nvPr/>
        </p:nvPicPr>
        <p:blipFill>
          <a:blip r:embed="rId5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5438" y="6345238"/>
            <a:ext cx="693737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8843" y="4941888"/>
            <a:ext cx="82814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2077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812360" cy="1143000"/>
          </a:xfrm>
        </p:spPr>
        <p:txBody>
          <a:bodyPr>
            <a:noAutofit/>
          </a:bodyPr>
          <a:lstStyle/>
          <a:p>
            <a:pPr algn="l"/>
            <a:r>
              <a:rPr lang="en-US" sz="4000" i="1" dirty="0" smtClean="0">
                <a:solidFill>
                  <a:srgbClr val="0066CC"/>
                </a:solidFill>
              </a:rPr>
              <a:t>European Specialist Dietetic Network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600200"/>
            <a:ext cx="735516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600" dirty="0" smtClean="0">
                <a:solidFill>
                  <a:srgbClr val="0066CC"/>
                </a:solidFill>
              </a:rPr>
              <a:t>EFAD has 8 ESDNs with 47 experts in</a:t>
            </a:r>
          </a:p>
          <a:p>
            <a:r>
              <a:rPr lang="de-DE" sz="2600" b="1" dirty="0" smtClean="0">
                <a:solidFill>
                  <a:srgbClr val="0066CC"/>
                </a:solidFill>
              </a:rPr>
              <a:t>Obesity</a:t>
            </a:r>
          </a:p>
          <a:p>
            <a:r>
              <a:rPr lang="de-DE" sz="2600" dirty="0" smtClean="0">
                <a:solidFill>
                  <a:srgbClr val="0066CC"/>
                </a:solidFill>
              </a:rPr>
              <a:t>Older Adult</a:t>
            </a:r>
          </a:p>
          <a:p>
            <a:r>
              <a:rPr lang="de-DE" sz="2600" dirty="0" smtClean="0">
                <a:solidFill>
                  <a:srgbClr val="0066CC"/>
                </a:solidFill>
              </a:rPr>
              <a:t>Diabetes</a:t>
            </a:r>
          </a:p>
          <a:p>
            <a:r>
              <a:rPr lang="de-DE" sz="2600" dirty="0" smtClean="0">
                <a:solidFill>
                  <a:srgbClr val="0066CC"/>
                </a:solidFill>
              </a:rPr>
              <a:t>Public Health</a:t>
            </a:r>
          </a:p>
          <a:p>
            <a:r>
              <a:rPr lang="de-DE" sz="2600" dirty="0" smtClean="0">
                <a:solidFill>
                  <a:srgbClr val="0066CC"/>
                </a:solidFill>
              </a:rPr>
              <a:t>Food Service</a:t>
            </a:r>
          </a:p>
          <a:p>
            <a:r>
              <a:rPr lang="de-DE" sz="2600" dirty="0" smtClean="0">
                <a:solidFill>
                  <a:srgbClr val="0066CC"/>
                </a:solidFill>
              </a:rPr>
              <a:t>Oncology</a:t>
            </a:r>
          </a:p>
          <a:p>
            <a:r>
              <a:rPr lang="en-GB" sz="2600" dirty="0" smtClean="0">
                <a:solidFill>
                  <a:srgbClr val="0066CC"/>
                </a:solidFill>
              </a:rPr>
              <a:t>Primary care</a:t>
            </a:r>
          </a:p>
          <a:p>
            <a:r>
              <a:rPr lang="en-GB" sz="2600" dirty="0" smtClean="0">
                <a:solidFill>
                  <a:srgbClr val="0066CC"/>
                </a:solidFill>
              </a:rPr>
              <a:t>Education</a:t>
            </a:r>
            <a:endParaRPr lang="de-DE" sz="2600" dirty="0">
              <a:solidFill>
                <a:srgbClr val="0066C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EFAD | The European Dietitians  |  www.efad.org  |  secretariat@efad.org</a:t>
            </a:r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64562-7109-488B-812B-431B558EA07F}" type="slidenum">
              <a:rPr lang="nl-NL" smtClean="0"/>
              <a:pPr/>
              <a:t>4</a:t>
            </a:fld>
            <a:endParaRPr lang="nl-NL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6954" y="2636912"/>
            <a:ext cx="3561049" cy="3256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061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Programme</a:t>
            </a:r>
            <a:endParaRPr lang="nl-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/>
              <a:t>Why</a:t>
            </a:r>
            <a:r>
              <a:rPr lang="nl-NL" dirty="0"/>
              <a:t> a questionnaire?</a:t>
            </a:r>
          </a:p>
          <a:p>
            <a:r>
              <a:rPr lang="nl-NL" dirty="0" err="1"/>
              <a:t>Outcomes</a:t>
            </a:r>
            <a:r>
              <a:rPr lang="nl-NL" dirty="0"/>
              <a:t> </a:t>
            </a:r>
          </a:p>
          <a:p>
            <a:r>
              <a:rPr lang="nl-NL" dirty="0" err="1" smtClean="0"/>
              <a:t>Conclusions</a:t>
            </a:r>
            <a:r>
              <a:rPr lang="nl-NL" dirty="0" smtClean="0"/>
              <a:t> </a:t>
            </a:r>
            <a:endParaRPr lang="nl-NL" dirty="0"/>
          </a:p>
        </p:txBody>
      </p:sp>
      <p:pic>
        <p:nvPicPr>
          <p:cNvPr id="4" name="Picture 9" descr="five_year_evaluation_report_published_on_eu_platform_for_action_on_diet_physical_activity_and_health_medium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437112"/>
            <a:ext cx="2156983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6" name="Picture 2" descr="C:\Users\user\Pictures\EASO 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5013176"/>
            <a:ext cx="1789584" cy="712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Pictures\EFAD-Logo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915222"/>
            <a:ext cx="2520280" cy="801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8852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Why</a:t>
            </a:r>
            <a:r>
              <a:rPr lang="nl-NL" dirty="0" smtClean="0"/>
              <a:t> a questionnaire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dirty="0" smtClean="0"/>
              <a:t>The first questionnaire had </a:t>
            </a:r>
            <a:r>
              <a:rPr lang="nl-NL" dirty="0" err="1" smtClean="0"/>
              <a:t>little</a:t>
            </a:r>
            <a:r>
              <a:rPr lang="nl-NL" dirty="0" smtClean="0"/>
              <a:t> response.</a:t>
            </a:r>
          </a:p>
          <a:p>
            <a:r>
              <a:rPr lang="nl-NL" dirty="0" smtClean="0"/>
              <a:t>We had no </a:t>
            </a:r>
            <a:r>
              <a:rPr lang="nl-NL" dirty="0" err="1" smtClean="0"/>
              <a:t>insight</a:t>
            </a:r>
            <a:r>
              <a:rPr lang="nl-NL" dirty="0" smtClean="0"/>
              <a:t> in the </a:t>
            </a:r>
            <a:r>
              <a:rPr lang="nl-NL" dirty="0" err="1" smtClean="0"/>
              <a:t>methods</a:t>
            </a:r>
            <a:r>
              <a:rPr lang="nl-NL" dirty="0" smtClean="0"/>
              <a:t> and </a:t>
            </a:r>
            <a:r>
              <a:rPr lang="nl-NL" dirty="0" err="1" smtClean="0"/>
              <a:t>knowledge</a:t>
            </a:r>
            <a:r>
              <a:rPr lang="nl-NL" dirty="0" smtClean="0"/>
              <a:t> of dietitians </a:t>
            </a:r>
            <a:r>
              <a:rPr lang="nl-NL" dirty="0" err="1" smtClean="0"/>
              <a:t>treating</a:t>
            </a:r>
            <a:r>
              <a:rPr lang="nl-NL" dirty="0" smtClean="0"/>
              <a:t> obesity.</a:t>
            </a:r>
          </a:p>
          <a:p>
            <a:r>
              <a:rPr lang="en-US" dirty="0"/>
              <a:t>Dietitians are a valuable source of expertise in the management of obesity which should be used to increase the quality of interventions applied in all centers where obese patients are treated. </a:t>
            </a:r>
            <a:endParaRPr lang="nl-NL" dirty="0"/>
          </a:p>
          <a:p>
            <a:r>
              <a:rPr lang="en-US" dirty="0" smtClean="0"/>
              <a:t>The </a:t>
            </a:r>
            <a:r>
              <a:rPr lang="en-US" dirty="0"/>
              <a:t>aim of the survey </a:t>
            </a:r>
            <a:r>
              <a:rPr lang="en-US" dirty="0" smtClean="0"/>
              <a:t>was </a:t>
            </a:r>
            <a:r>
              <a:rPr lang="en-US" dirty="0"/>
              <a:t>to identify best practice by dietitians in terms of dietary intervention and </a:t>
            </a:r>
            <a:r>
              <a:rPr lang="en-GB" dirty="0"/>
              <a:t>to improve quality and evidence based care</a:t>
            </a:r>
            <a:r>
              <a:rPr lang="en-GB" dirty="0" smtClean="0"/>
              <a:t>.</a:t>
            </a:r>
            <a:endParaRPr lang="nl-NL" dirty="0" smtClean="0"/>
          </a:p>
          <a:p>
            <a:r>
              <a:rPr lang="nl-NL" dirty="0" err="1" smtClean="0"/>
              <a:t>Mapping</a:t>
            </a:r>
            <a:r>
              <a:rPr lang="nl-NL" dirty="0" smtClean="0"/>
              <a:t> </a:t>
            </a:r>
            <a:r>
              <a:rPr lang="nl-NL" dirty="0" err="1" smtClean="0"/>
              <a:t>gives</a:t>
            </a:r>
            <a:r>
              <a:rPr lang="nl-NL" dirty="0" smtClean="0"/>
              <a:t> </a:t>
            </a:r>
            <a:r>
              <a:rPr lang="nl-NL" dirty="0" err="1" smtClean="0"/>
              <a:t>additional</a:t>
            </a:r>
            <a:r>
              <a:rPr lang="nl-NL" dirty="0" smtClean="0"/>
              <a:t> information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development</a:t>
            </a:r>
            <a:r>
              <a:rPr lang="nl-NL" dirty="0" smtClean="0"/>
              <a:t> of FBDG </a:t>
            </a:r>
            <a:r>
              <a:rPr lang="nl-NL" dirty="0" err="1" smtClean="0"/>
              <a:t>for</a:t>
            </a:r>
            <a:r>
              <a:rPr lang="nl-NL" dirty="0" smtClean="0"/>
              <a:t> obese </a:t>
            </a:r>
            <a:r>
              <a:rPr lang="nl-NL" dirty="0" err="1" smtClean="0"/>
              <a:t>adults</a:t>
            </a:r>
            <a:r>
              <a:rPr lang="nl-NL" dirty="0" smtClean="0"/>
              <a:t> &amp; </a:t>
            </a:r>
            <a:r>
              <a:rPr lang="nl-NL" dirty="0" err="1" smtClean="0"/>
              <a:t>children</a:t>
            </a:r>
            <a:r>
              <a:rPr lang="nl-NL" dirty="0" smtClean="0"/>
              <a:t> (</a:t>
            </a:r>
            <a:r>
              <a:rPr lang="nl-NL" dirty="0" err="1" smtClean="0"/>
              <a:t>phase</a:t>
            </a:r>
            <a:r>
              <a:rPr lang="nl-NL" dirty="0" smtClean="0"/>
              <a:t> 1 and 2).</a:t>
            </a:r>
          </a:p>
          <a:p>
            <a:pPr marL="0" indent="0">
              <a:buNone/>
            </a:pPr>
            <a:endParaRPr lang="nl-NL" dirty="0">
              <a:solidFill>
                <a:srgbClr val="0066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675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Methods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First questionnaire to </a:t>
            </a:r>
            <a:r>
              <a:rPr lang="nl-NL" dirty="0" err="1"/>
              <a:t>COM’s</a:t>
            </a:r>
            <a:r>
              <a:rPr lang="nl-NL" dirty="0"/>
              <a:t> (2016)</a:t>
            </a:r>
          </a:p>
          <a:p>
            <a:r>
              <a:rPr lang="nl-NL" dirty="0"/>
              <a:t>Same questionnaire + </a:t>
            </a:r>
            <a:r>
              <a:rPr lang="nl-NL" dirty="0" err="1"/>
              <a:t>some</a:t>
            </a:r>
            <a:r>
              <a:rPr lang="nl-NL" dirty="0"/>
              <a:t> more </a:t>
            </a:r>
            <a:r>
              <a:rPr lang="nl-NL" dirty="0" err="1"/>
              <a:t>questions</a:t>
            </a:r>
            <a:r>
              <a:rPr lang="nl-NL" dirty="0"/>
              <a:t> through EFAD </a:t>
            </a:r>
            <a:r>
              <a:rPr lang="nl-NL" dirty="0" err="1"/>
              <a:t>secretariat</a:t>
            </a:r>
            <a:r>
              <a:rPr lang="nl-NL" dirty="0"/>
              <a:t> (survey </a:t>
            </a:r>
            <a:r>
              <a:rPr lang="nl-NL" dirty="0" err="1"/>
              <a:t>monkey</a:t>
            </a:r>
            <a:r>
              <a:rPr lang="nl-NL" dirty="0"/>
              <a:t>) to </a:t>
            </a:r>
            <a:r>
              <a:rPr lang="nl-NL" dirty="0" err="1"/>
              <a:t>all</a:t>
            </a:r>
            <a:r>
              <a:rPr lang="nl-NL" dirty="0"/>
              <a:t> member </a:t>
            </a:r>
            <a:r>
              <a:rPr lang="nl-NL" dirty="0" err="1"/>
              <a:t>associations</a:t>
            </a:r>
            <a:endParaRPr lang="nl-NL" dirty="0"/>
          </a:p>
          <a:p>
            <a:r>
              <a:rPr lang="nl-NL" dirty="0"/>
              <a:t>Responses </a:t>
            </a:r>
            <a:r>
              <a:rPr lang="nl-NL" dirty="0" err="1"/>
              <a:t>collected</a:t>
            </a:r>
            <a:r>
              <a:rPr lang="nl-NL" dirty="0"/>
              <a:t>, december 2016</a:t>
            </a:r>
          </a:p>
          <a:p>
            <a:r>
              <a:rPr lang="nl-NL" dirty="0"/>
              <a:t>Analyses </a:t>
            </a:r>
            <a:r>
              <a:rPr lang="nl-NL" dirty="0" err="1"/>
              <a:t>by</a:t>
            </a:r>
            <a:r>
              <a:rPr lang="nl-NL" dirty="0"/>
              <a:t> ESDN Obesity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Picture 9" descr="five_year_evaluation_report_published_on_eu_platform_for_action_on_diet_physical_activity_and_health_medium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581128"/>
            <a:ext cx="2156983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6" name="Picture 2" descr="C:\Users\user\Pictures\EASO 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5301208"/>
            <a:ext cx="1789584" cy="712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Pictures\EFAD-Logo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229200"/>
            <a:ext cx="2520280" cy="801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1794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Outcomes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229 questionnaires were returned, of which 44 questionnaires were not fit for analysis.</a:t>
            </a:r>
          </a:p>
          <a:p>
            <a:r>
              <a:rPr lang="en-US" dirty="0"/>
              <a:t>Exclusion criteria: absence of general information (work setting and country). </a:t>
            </a:r>
          </a:p>
          <a:p>
            <a:r>
              <a:rPr lang="en-US" dirty="0"/>
              <a:t>185 questionnaires were used for the analysis.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Picture 9" descr="five_year_evaluation_report_published_on_eu_platform_for_action_on_diet_physical_activity_and_health_medium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581128"/>
            <a:ext cx="2156983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6" name="Picture 2" descr="C:\Users\user\Pictures\EASO 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5301208"/>
            <a:ext cx="1789584" cy="712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Pictures\EFAD-Logo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229200"/>
            <a:ext cx="2520280" cy="801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2443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General information about the practice</a:t>
            </a:r>
            <a:endParaRPr lang="nl-NL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91680" y="1628800"/>
            <a:ext cx="6480720" cy="3006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9" descr="five_year_evaluation_report_published_on_eu_platform_for_action_on_diet_physical_activity_and_health_medium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581128"/>
            <a:ext cx="2156983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6" name="Picture 2" descr="C:\Users\user\Pictures\EASO 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5301208"/>
            <a:ext cx="1789584" cy="712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Pictures\EFAD-Logo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229200"/>
            <a:ext cx="2520280" cy="801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920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370</TotalTime>
  <Words>546</Words>
  <Application>Microsoft Office PowerPoint</Application>
  <PresentationFormat>Diavoorstelling (4:3)</PresentationFormat>
  <Paragraphs>89</Paragraphs>
  <Slides>22</Slides>
  <Notes>2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22</vt:i4>
      </vt:variant>
    </vt:vector>
  </HeadingPairs>
  <TitlesOfParts>
    <vt:vector size="23" baseType="lpstr">
      <vt:lpstr>Kantoorthema</vt:lpstr>
      <vt:lpstr>How do dietitians treat obesity in Europe, the current landscape</vt:lpstr>
      <vt:lpstr>Nutrition Working Group</vt:lpstr>
      <vt:lpstr>EFAD Association Members</vt:lpstr>
      <vt:lpstr>European Specialist Dietetic Network</vt:lpstr>
      <vt:lpstr>Programme</vt:lpstr>
      <vt:lpstr>Why a questionnaire</vt:lpstr>
      <vt:lpstr>Methods</vt:lpstr>
      <vt:lpstr>Outcomes </vt:lpstr>
      <vt:lpstr>General information about the practice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H.  In your opinion what are the main barriers to diet adherence? Name the three most important</vt:lpstr>
      <vt:lpstr>PowerPoint-presentatie</vt:lpstr>
      <vt:lpstr>Dietitians specialised in obesity: </vt:lpstr>
      <vt:lpstr>Points for evaluation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e.govers112@upcmail.nl</dc:creator>
  <cp:lastModifiedBy>e.govers112@upcmail.nl</cp:lastModifiedBy>
  <cp:revision>36</cp:revision>
  <dcterms:created xsi:type="dcterms:W3CDTF">2017-04-17T06:59:44Z</dcterms:created>
  <dcterms:modified xsi:type="dcterms:W3CDTF">2017-05-16T16:27:33Z</dcterms:modified>
</cp:coreProperties>
</file>